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Google Sans Medium"/>
      <p:regular r:id="rId36"/>
      <p:bold r:id="rId37"/>
      <p:italic r:id="rId38"/>
      <p:boldItalic r:id="rId39"/>
    </p:embeddedFont>
    <p:embeddedFont>
      <p:font typeface="Google Sans"/>
      <p:regular r:id="rId40"/>
      <p:bold r:id="rId41"/>
      <p:italic r:id="rId42"/>
      <p:boldItalic r:id="rId43"/>
    </p:embeddedFont>
    <p:embeddedFont>
      <p:font typeface="Open Sans SemiBold"/>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regular.fntdata"/><Relationship Id="rId42" Type="http://schemas.openxmlformats.org/officeDocument/2006/relationships/font" Target="fonts/GoogleSans-italic.fntdata"/><Relationship Id="rId41" Type="http://schemas.openxmlformats.org/officeDocument/2006/relationships/font" Target="fonts/GoogleSans-bold.fntdata"/><Relationship Id="rId44" Type="http://schemas.openxmlformats.org/officeDocument/2006/relationships/font" Target="fonts/OpenSansSemiBold-regular.fntdata"/><Relationship Id="rId43" Type="http://schemas.openxmlformats.org/officeDocument/2006/relationships/font" Target="fonts/GoogleSans-boldItalic.fntdata"/><Relationship Id="rId46" Type="http://schemas.openxmlformats.org/officeDocument/2006/relationships/font" Target="fonts/OpenSansSemiBold-italic.fntdata"/><Relationship Id="rId45" Type="http://schemas.openxmlformats.org/officeDocument/2006/relationships/font" Target="fonts/OpenSansSemi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penSans-regular.fntdata"/><Relationship Id="rId47" Type="http://schemas.openxmlformats.org/officeDocument/2006/relationships/font" Target="fonts/OpenSansSemiBold-boldItalic.fntdata"/><Relationship Id="rId49" Type="http://schemas.openxmlformats.org/officeDocument/2006/relationships/font" Target="fonts/Open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GoogleSansMedium-bold.fntdata"/><Relationship Id="rId36" Type="http://schemas.openxmlformats.org/officeDocument/2006/relationships/font" Target="fonts/GoogleSansMedium-regular.fntdata"/><Relationship Id="rId39" Type="http://schemas.openxmlformats.org/officeDocument/2006/relationships/font" Target="fonts/GoogleSansMedium-boldItalic.fntdata"/><Relationship Id="rId38" Type="http://schemas.openxmlformats.org/officeDocument/2006/relationships/font" Target="fonts/GoogleSansMedium-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4c37861fa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4c37861fa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4c37861fa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4c37861fa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4c37861fa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e4c37861fa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4c37861f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4c37861f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4c37861fa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4c37861fa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4c37861fa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4c37861fa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4c37861fa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4c37861fa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4c37861fa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4c37861fa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4c37861fa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4c37861fa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4c37861fa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4c37861fa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4c37861fa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4c37861fa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4c37861fa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4c37861fa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4c37861fa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4c37861fa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e4c37861fa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e4c37861fa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e4c37861fa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e4c37861fa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4c37861fa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4c37861fa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4c37861fa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4c37861fa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4c37861fa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4c37861fa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e4c37861fa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e4c37861fa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4c37861fa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4c37861fa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4c37861fa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4c37861fa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4c37861fa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e4c37861fa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e4c37861fa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e4c37861fa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4c37861fa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4c37861fa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4c37861fa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4c37861fa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4c37861fa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4c37861fa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e4c37861fa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e4c37861fa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4c37861fa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4c37861fa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4c37861fa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4c37861fa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1" name="Shape 51"/>
        <p:cNvGrpSpPr/>
        <p:nvPr/>
      </p:nvGrpSpPr>
      <p:grpSpPr>
        <a:xfrm>
          <a:off x="0" y="0"/>
          <a:ext cx="0" cy="0"/>
          <a:chOff x="0" y="0"/>
          <a:chExt cx="0" cy="0"/>
        </a:xfrm>
      </p:grpSpPr>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4" name="Shape 54"/>
        <p:cNvGrpSpPr/>
        <p:nvPr/>
      </p:nvGrpSpPr>
      <p:grpSpPr>
        <a:xfrm>
          <a:off x="0" y="0"/>
          <a:ext cx="0" cy="0"/>
          <a:chOff x="0" y="0"/>
          <a:chExt cx="0" cy="0"/>
        </a:xfrm>
      </p:grpSpPr>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57" name="Shape 57"/>
        <p:cNvGrpSpPr/>
        <p:nvPr/>
      </p:nvGrpSpPr>
      <p:grpSpPr>
        <a:xfrm>
          <a:off x="0" y="0"/>
          <a:ext cx="0" cy="0"/>
          <a:chOff x="0" y="0"/>
          <a:chExt cx="0" cy="0"/>
        </a:xfrm>
      </p:grpSpPr>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60" name="Shape 60"/>
        <p:cNvGrpSpPr/>
        <p:nvPr/>
      </p:nvGrpSpPr>
      <p:grpSpPr>
        <a:xfrm>
          <a:off x="0" y="0"/>
          <a:ext cx="0" cy="0"/>
          <a:chOff x="0" y="0"/>
          <a:chExt cx="0" cy="0"/>
        </a:xfrm>
      </p:grpSpPr>
      <p:sp>
        <p:nvSpPr>
          <p:cNvPr id="61" name="Google Shape;6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3" name="Shape 63"/>
        <p:cNvGrpSpPr/>
        <p:nvPr/>
      </p:nvGrpSpPr>
      <p:grpSpPr>
        <a:xfrm>
          <a:off x="0" y="0"/>
          <a:ext cx="0" cy="0"/>
          <a:chOff x="0" y="0"/>
          <a:chExt cx="0" cy="0"/>
        </a:xfrm>
      </p:grpSpPr>
      <p:sp>
        <p:nvSpPr>
          <p:cNvPr id="64" name="Google Shape;6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7"/>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66" name="Shape 66"/>
        <p:cNvGrpSpPr/>
        <p:nvPr/>
      </p:nvGrpSpPr>
      <p:grpSpPr>
        <a:xfrm>
          <a:off x="0" y="0"/>
          <a:ext cx="0" cy="0"/>
          <a:chOff x="0" y="0"/>
          <a:chExt cx="0" cy="0"/>
        </a:xfrm>
      </p:grpSpPr>
      <p:sp>
        <p:nvSpPr>
          <p:cNvPr id="67" name="Google Shape;6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69" name="Shape 69"/>
        <p:cNvGrpSpPr/>
        <p:nvPr/>
      </p:nvGrpSpPr>
      <p:grpSpPr>
        <a:xfrm>
          <a:off x="0" y="0"/>
          <a:ext cx="0" cy="0"/>
          <a:chOff x="0" y="0"/>
          <a:chExt cx="0" cy="0"/>
        </a:xfrm>
      </p:grpSpPr>
      <p:sp>
        <p:nvSpPr>
          <p:cNvPr id="70" name="Google Shape;7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6" name="Shape 76"/>
        <p:cNvGrpSpPr/>
        <p:nvPr/>
      </p:nvGrpSpPr>
      <p:grpSpPr>
        <a:xfrm>
          <a:off x="0" y="0"/>
          <a:ext cx="0" cy="0"/>
          <a:chOff x="0" y="0"/>
          <a:chExt cx="0" cy="0"/>
        </a:xfrm>
      </p:grpSpPr>
      <p:sp>
        <p:nvSpPr>
          <p:cNvPr id="77" name="Google Shape;77;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8" name="Google Shape;78;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 name="Google Shape;7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2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2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7" name="Google Shape;8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2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1" name="Google Shape;91;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2" name="Google Shape;9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2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9" name="Google Shape;9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2" name="Google Shape;10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 name="Google Shape;106;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08" name="Google Shape;10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1" name="Google Shape;11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30"/>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15" name="Google Shape;11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116" name="Shape 116"/>
        <p:cNvGrpSpPr/>
        <p:nvPr/>
      </p:nvGrpSpPr>
      <p:grpSpPr>
        <a:xfrm>
          <a:off x="0" y="0"/>
          <a:ext cx="0" cy="0"/>
          <a:chOff x="0" y="0"/>
          <a:chExt cx="0" cy="0"/>
        </a:xfrm>
      </p:grpSpPr>
      <p:sp>
        <p:nvSpPr>
          <p:cNvPr id="117" name="Google Shape;11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31"/>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 name="Google Shape;119;p31"/>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120" name="Shape 120"/>
        <p:cNvGrpSpPr/>
        <p:nvPr/>
      </p:nvGrpSpPr>
      <p:grpSpPr>
        <a:xfrm>
          <a:off x="0" y="0"/>
          <a:ext cx="0" cy="0"/>
          <a:chOff x="0" y="0"/>
          <a:chExt cx="0" cy="0"/>
        </a:xfrm>
      </p:grpSpPr>
      <p:sp>
        <p:nvSpPr>
          <p:cNvPr id="121" name="Google Shape;12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32"/>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3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124" name="Shape 124"/>
        <p:cNvGrpSpPr/>
        <p:nvPr/>
      </p:nvGrpSpPr>
      <p:grpSpPr>
        <a:xfrm>
          <a:off x="0" y="0"/>
          <a:ext cx="0" cy="0"/>
          <a:chOff x="0" y="0"/>
          <a:chExt cx="0" cy="0"/>
        </a:xfrm>
      </p:grpSpPr>
      <p:sp>
        <p:nvSpPr>
          <p:cNvPr id="125" name="Google Shape;12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33"/>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3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128" name="Shape 128"/>
        <p:cNvGrpSpPr/>
        <p:nvPr/>
      </p:nvGrpSpPr>
      <p:grpSpPr>
        <a:xfrm>
          <a:off x="0" y="0"/>
          <a:ext cx="0" cy="0"/>
          <a:chOff x="0" y="0"/>
          <a:chExt cx="0" cy="0"/>
        </a:xfrm>
      </p:grpSpPr>
      <p:sp>
        <p:nvSpPr>
          <p:cNvPr id="129" name="Google Shape;12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34"/>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3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132" name="Shape 132"/>
        <p:cNvGrpSpPr/>
        <p:nvPr/>
      </p:nvGrpSpPr>
      <p:grpSpPr>
        <a:xfrm>
          <a:off x="0" y="0"/>
          <a:ext cx="0" cy="0"/>
          <a:chOff x="0" y="0"/>
          <a:chExt cx="0" cy="0"/>
        </a:xfrm>
      </p:grpSpPr>
      <p:sp>
        <p:nvSpPr>
          <p:cNvPr id="133" name="Google Shape;13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35"/>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3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136" name="Shape 136"/>
        <p:cNvGrpSpPr/>
        <p:nvPr/>
      </p:nvGrpSpPr>
      <p:grpSpPr>
        <a:xfrm>
          <a:off x="0" y="0"/>
          <a:ext cx="0" cy="0"/>
          <a:chOff x="0" y="0"/>
          <a:chExt cx="0" cy="0"/>
        </a:xfrm>
      </p:grpSpPr>
      <p:sp>
        <p:nvSpPr>
          <p:cNvPr id="137" name="Google Shape;13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36"/>
          <p:cNvSpPr/>
          <p:nvPr/>
        </p:nvSpPr>
        <p:spPr>
          <a:xfrm>
            <a:off x="0" y="329125"/>
            <a:ext cx="69300" cy="7530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3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140" name="Shape 140"/>
        <p:cNvGrpSpPr/>
        <p:nvPr/>
      </p:nvGrpSpPr>
      <p:grpSpPr>
        <a:xfrm>
          <a:off x="0" y="0"/>
          <a:ext cx="0" cy="0"/>
          <a:chOff x="0" y="0"/>
          <a:chExt cx="0" cy="0"/>
        </a:xfrm>
      </p:grpSpPr>
      <p:sp>
        <p:nvSpPr>
          <p:cNvPr id="141" name="Google Shape;14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37"/>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3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144" name="Shape 144"/>
        <p:cNvGrpSpPr/>
        <p:nvPr/>
      </p:nvGrpSpPr>
      <p:grpSpPr>
        <a:xfrm>
          <a:off x="0" y="0"/>
          <a:ext cx="0" cy="0"/>
          <a:chOff x="0" y="0"/>
          <a:chExt cx="0" cy="0"/>
        </a:xfrm>
      </p:grpSpPr>
      <p:sp>
        <p:nvSpPr>
          <p:cNvPr id="145" name="Google Shape;14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8"/>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3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3.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5" Type="http://schemas.openxmlformats.org/officeDocument/2006/relationships/slideLayout" Target="../slideLayouts/slideLayout23.xml"/><Relationship Id="rId19" Type="http://schemas.openxmlformats.org/officeDocument/2006/relationships/theme" Target="../theme/theme1.xml"/><Relationship Id="rId6" Type="http://schemas.openxmlformats.org/officeDocument/2006/relationships/slideLayout" Target="../slideLayouts/slideLayout24.xml"/><Relationship Id="rId18" Type="http://schemas.openxmlformats.org/officeDocument/2006/relationships/slideLayout" Target="../slideLayouts/slideLayout36.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4" name="Google Shape;74;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5" name="Google Shape;7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hyperlink" Target="https://www.figma.com/file/7sDdS6Ad87ZVd9kFG50Eb4/Cafe-App?type=design&amp;node-id=213%3A35&amp;mode=dev&amp;t=z86vK2SHxsiU6Tu2-1" TargetMode="Externa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 Id="rId3" Type="http://schemas.openxmlformats.org/officeDocument/2006/relationships/hyperlink" Target="https://www.figma.com/file/7sDdS6Ad87ZVd9kFG50Eb4/Cafe-App?type=design&amp;node-id=233%3A2&amp;mode=design&amp;t=z86vK2SHxsiU6Tu2-1" TargetMode="Externa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9.xml"/><Relationship Id="rId3" Type="http://schemas.openxmlformats.org/officeDocument/2006/relationships/hyperlink" Target="mailto:nozickovaj@gmai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151" name="Shape 151"/>
        <p:cNvGrpSpPr/>
        <p:nvPr/>
      </p:nvGrpSpPr>
      <p:grpSpPr>
        <a:xfrm>
          <a:off x="0" y="0"/>
          <a:ext cx="0" cy="0"/>
          <a:chOff x="0" y="0"/>
          <a:chExt cx="0" cy="0"/>
        </a:xfrm>
      </p:grpSpPr>
      <p:sp>
        <p:nvSpPr>
          <p:cNvPr id="152" name="Google Shape;152;p39"/>
          <p:cNvSpPr txBox="1"/>
          <p:nvPr/>
        </p:nvSpPr>
        <p:spPr>
          <a:xfrm>
            <a:off x="517675" y="1819750"/>
            <a:ext cx="7536300" cy="738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rgbClr val="FFFFFF"/>
                </a:solidFill>
                <a:latin typeface="Open Sans SemiBold"/>
                <a:ea typeface="Open Sans SemiBold"/>
                <a:cs typeface="Open Sans SemiBold"/>
                <a:sym typeface="Open Sans SemiBold"/>
              </a:rPr>
              <a:t>Coffee spoon Website Design</a:t>
            </a:r>
            <a:endParaRPr sz="3600">
              <a:solidFill>
                <a:srgbClr val="FFFFFF"/>
              </a:solidFill>
              <a:latin typeface="Open Sans SemiBold"/>
              <a:ea typeface="Open Sans SemiBold"/>
              <a:cs typeface="Open Sans SemiBold"/>
              <a:sym typeface="Open Sans SemiBold"/>
            </a:endParaRPr>
          </a:p>
        </p:txBody>
      </p:sp>
      <p:sp>
        <p:nvSpPr>
          <p:cNvPr id="153" name="Google Shape;153;p39"/>
          <p:cNvSpPr txBox="1"/>
          <p:nvPr/>
        </p:nvSpPr>
        <p:spPr>
          <a:xfrm>
            <a:off x="517675" y="2769663"/>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FFFFFF"/>
                </a:solidFill>
                <a:latin typeface="Open Sans"/>
                <a:ea typeface="Open Sans"/>
                <a:cs typeface="Open Sans"/>
                <a:sym typeface="Open Sans"/>
              </a:rPr>
              <a:t>Jana Nozickova</a:t>
            </a:r>
            <a:endParaRPr sz="2400">
              <a:solidFill>
                <a:srgbClr val="FFFFFF"/>
              </a:solidFill>
              <a:latin typeface="Open Sans"/>
              <a:ea typeface="Open Sans"/>
              <a:cs typeface="Open Sans"/>
              <a:sym typeface="Open Sans"/>
            </a:endParaRPr>
          </a:p>
        </p:txBody>
      </p:sp>
      <p:cxnSp>
        <p:nvCxnSpPr>
          <p:cNvPr id="154" name="Google Shape;154;p39"/>
          <p:cNvCxnSpPr/>
          <p:nvPr/>
        </p:nvCxnSpPr>
        <p:spPr>
          <a:xfrm rot="10800000">
            <a:off x="517575" y="2670825"/>
            <a:ext cx="65700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240" name="Shape 240"/>
        <p:cNvGrpSpPr/>
        <p:nvPr/>
      </p:nvGrpSpPr>
      <p:grpSpPr>
        <a:xfrm>
          <a:off x="0" y="0"/>
          <a:ext cx="0" cy="0"/>
          <a:chOff x="0" y="0"/>
          <a:chExt cx="0" cy="0"/>
        </a:xfrm>
      </p:grpSpPr>
      <p:sp>
        <p:nvSpPr>
          <p:cNvPr id="241" name="Google Shape;241;p48"/>
          <p:cNvSpPr txBox="1"/>
          <p:nvPr/>
        </p:nvSpPr>
        <p:spPr>
          <a:xfrm>
            <a:off x="3721275" y="1886850"/>
            <a:ext cx="63021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Sitemap</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242" name="Google Shape;242;p48"/>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43" name="Google Shape;243;p48"/>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Sitemap</a:t>
            </a:r>
            <a:endParaRPr sz="2400">
              <a:solidFill>
                <a:srgbClr val="5F6368"/>
              </a:solidFill>
              <a:latin typeface="Open Sans"/>
              <a:ea typeface="Open Sans"/>
              <a:cs typeface="Open Sans"/>
              <a:sym typeface="Open Sans"/>
            </a:endParaRPr>
          </a:p>
        </p:txBody>
      </p:sp>
      <p:sp>
        <p:nvSpPr>
          <p:cNvPr id="249" name="Google Shape;249;p49"/>
          <p:cNvSpPr txBox="1"/>
          <p:nvPr/>
        </p:nvSpPr>
        <p:spPr>
          <a:xfrm>
            <a:off x="517675" y="1122725"/>
            <a:ext cx="2594400" cy="363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My goal was to make information architecture, which connect all the </a:t>
            </a:r>
            <a:r>
              <a:rPr lang="en">
                <a:solidFill>
                  <a:srgbClr val="5F6368"/>
                </a:solidFill>
                <a:latin typeface="Open Sans"/>
                <a:ea typeface="Open Sans"/>
                <a:cs typeface="Open Sans"/>
                <a:sym typeface="Open Sans"/>
              </a:rPr>
              <a:t>screens</a:t>
            </a:r>
            <a:r>
              <a:rPr lang="en">
                <a:solidFill>
                  <a:srgbClr val="5F6368"/>
                </a:solidFill>
                <a:latin typeface="Open Sans"/>
                <a:ea typeface="Open Sans"/>
                <a:cs typeface="Open Sans"/>
                <a:sym typeface="Open Sans"/>
              </a:rPr>
              <a:t> with the overall content, where the </a:t>
            </a:r>
            <a:r>
              <a:rPr lang="en">
                <a:solidFill>
                  <a:srgbClr val="5F6368"/>
                </a:solidFill>
                <a:latin typeface="Open Sans"/>
                <a:ea typeface="Open Sans"/>
                <a:cs typeface="Open Sans"/>
                <a:sym typeface="Open Sans"/>
              </a:rPr>
              <a:t>navigation</a:t>
            </a:r>
            <a:r>
              <a:rPr lang="en">
                <a:solidFill>
                  <a:srgbClr val="5F6368"/>
                </a:solidFill>
                <a:latin typeface="Open Sans"/>
                <a:ea typeface="Open Sans"/>
                <a:cs typeface="Open Sans"/>
                <a:sym typeface="Open Sans"/>
              </a:rPr>
              <a:t> is easy and clear.</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I used hierarchical structure, which places content on the top of the site and helps with navigation </a:t>
            </a:r>
            <a:endParaRPr/>
          </a:p>
        </p:txBody>
      </p:sp>
      <p:pic>
        <p:nvPicPr>
          <p:cNvPr id="250" name="Google Shape;250;p49"/>
          <p:cNvPicPr preferRelativeResize="0"/>
          <p:nvPr/>
        </p:nvPicPr>
        <p:blipFill>
          <a:blip r:embed="rId3">
            <a:alphaModFix/>
          </a:blip>
          <a:stretch>
            <a:fillRect/>
          </a:stretch>
        </p:blipFill>
        <p:spPr>
          <a:xfrm>
            <a:off x="3264475" y="1078450"/>
            <a:ext cx="5727126" cy="34577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256" name="Google Shape;256;p50"/>
          <p:cNvSpPr txBox="1"/>
          <p:nvPr/>
        </p:nvSpPr>
        <p:spPr>
          <a:xfrm>
            <a:off x="517675" y="1241625"/>
            <a:ext cx="26808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I made paper wireframes, which ensure </a:t>
            </a:r>
            <a:r>
              <a:rPr lang="en">
                <a:solidFill>
                  <a:srgbClr val="5F6368"/>
                </a:solidFill>
                <a:latin typeface="Open Sans"/>
                <a:ea typeface="Open Sans"/>
                <a:cs typeface="Open Sans"/>
                <a:sym typeface="Open Sans"/>
              </a:rPr>
              <a:t>that the elements that made it to digital wireframes would be well-suited to address user pain points. For the home screen, I prioritized a quick and easy ordering process to help users save time.</a:t>
            </a:r>
            <a:endParaRPr/>
          </a:p>
        </p:txBody>
      </p:sp>
      <p:pic>
        <p:nvPicPr>
          <p:cNvPr id="257" name="Google Shape;257;p50"/>
          <p:cNvPicPr preferRelativeResize="0"/>
          <p:nvPr/>
        </p:nvPicPr>
        <p:blipFill>
          <a:blip r:embed="rId3">
            <a:alphaModFix/>
          </a:blip>
          <a:stretch>
            <a:fillRect/>
          </a:stretch>
        </p:blipFill>
        <p:spPr>
          <a:xfrm>
            <a:off x="3934375" y="269850"/>
            <a:ext cx="1392824" cy="1992726"/>
          </a:xfrm>
          <a:prstGeom prst="rect">
            <a:avLst/>
          </a:prstGeom>
          <a:noFill/>
          <a:ln>
            <a:noFill/>
          </a:ln>
        </p:spPr>
      </p:pic>
      <p:pic>
        <p:nvPicPr>
          <p:cNvPr id="258" name="Google Shape;258;p50"/>
          <p:cNvPicPr preferRelativeResize="0"/>
          <p:nvPr/>
        </p:nvPicPr>
        <p:blipFill>
          <a:blip r:embed="rId4">
            <a:alphaModFix/>
          </a:blip>
          <a:stretch>
            <a:fillRect/>
          </a:stretch>
        </p:blipFill>
        <p:spPr>
          <a:xfrm>
            <a:off x="5512000" y="269850"/>
            <a:ext cx="1455760" cy="1992724"/>
          </a:xfrm>
          <a:prstGeom prst="rect">
            <a:avLst/>
          </a:prstGeom>
          <a:noFill/>
          <a:ln>
            <a:noFill/>
          </a:ln>
        </p:spPr>
      </p:pic>
      <p:pic>
        <p:nvPicPr>
          <p:cNvPr id="259" name="Google Shape;259;p50"/>
          <p:cNvPicPr preferRelativeResize="0"/>
          <p:nvPr/>
        </p:nvPicPr>
        <p:blipFill>
          <a:blip r:embed="rId5">
            <a:alphaModFix/>
          </a:blip>
          <a:stretch>
            <a:fillRect/>
          </a:stretch>
        </p:blipFill>
        <p:spPr>
          <a:xfrm>
            <a:off x="3934375" y="2407651"/>
            <a:ext cx="1392825" cy="2050375"/>
          </a:xfrm>
          <a:prstGeom prst="rect">
            <a:avLst/>
          </a:prstGeom>
          <a:noFill/>
          <a:ln>
            <a:noFill/>
          </a:ln>
        </p:spPr>
      </p:pic>
      <p:pic>
        <p:nvPicPr>
          <p:cNvPr id="260" name="Google Shape;260;p50"/>
          <p:cNvPicPr preferRelativeResize="0"/>
          <p:nvPr/>
        </p:nvPicPr>
        <p:blipFill>
          <a:blip r:embed="rId6">
            <a:alphaModFix/>
          </a:blip>
          <a:stretch>
            <a:fillRect/>
          </a:stretch>
        </p:blipFill>
        <p:spPr>
          <a:xfrm>
            <a:off x="5512000" y="2407650"/>
            <a:ext cx="1392824" cy="1994710"/>
          </a:xfrm>
          <a:prstGeom prst="rect">
            <a:avLst/>
          </a:prstGeom>
          <a:noFill/>
          <a:ln>
            <a:noFill/>
          </a:ln>
        </p:spPr>
      </p:pic>
      <p:cxnSp>
        <p:nvCxnSpPr>
          <p:cNvPr id="261" name="Google Shape;261;p50"/>
          <p:cNvCxnSpPr/>
          <p:nvPr/>
        </p:nvCxnSpPr>
        <p:spPr>
          <a:xfrm>
            <a:off x="7174975" y="2344825"/>
            <a:ext cx="410700" cy="0"/>
          </a:xfrm>
          <a:prstGeom prst="straightConnector1">
            <a:avLst/>
          </a:prstGeom>
          <a:noFill/>
          <a:ln cap="flat" cmpd="sng" w="9525">
            <a:solidFill>
              <a:schemeClr val="dk2"/>
            </a:solidFill>
            <a:prstDash val="solid"/>
            <a:round/>
            <a:headEnd len="med" w="med" type="none"/>
            <a:tailEnd len="med" w="med" type="triangle"/>
          </a:ln>
        </p:spPr>
      </p:cxnSp>
      <p:sp>
        <p:nvSpPr>
          <p:cNvPr id="262" name="Google Shape;262;p50"/>
          <p:cNvSpPr txBox="1"/>
          <p:nvPr/>
        </p:nvSpPr>
        <p:spPr>
          <a:xfrm>
            <a:off x="7518475" y="3503300"/>
            <a:ext cx="1599000" cy="338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lang="en" sz="1000">
                <a:solidFill>
                  <a:srgbClr val="5F6368"/>
                </a:solidFill>
                <a:latin typeface="Open Sans"/>
                <a:ea typeface="Open Sans"/>
                <a:cs typeface="Open Sans"/>
                <a:sym typeface="Open Sans"/>
              </a:rPr>
              <a:t>Refined paper wireframe</a:t>
            </a:r>
            <a:endParaRPr sz="1000"/>
          </a:p>
        </p:txBody>
      </p:sp>
      <p:pic>
        <p:nvPicPr>
          <p:cNvPr id="263" name="Google Shape;263;p50"/>
          <p:cNvPicPr preferRelativeResize="0"/>
          <p:nvPr/>
        </p:nvPicPr>
        <p:blipFill>
          <a:blip r:embed="rId7">
            <a:alphaModFix/>
          </a:blip>
          <a:stretch>
            <a:fillRect/>
          </a:stretch>
        </p:blipFill>
        <p:spPr>
          <a:xfrm>
            <a:off x="7659816" y="1388525"/>
            <a:ext cx="1316325" cy="1912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1"/>
          <p:cNvSpPr txBox="1"/>
          <p:nvPr/>
        </p:nvSpPr>
        <p:spPr>
          <a:xfrm>
            <a:off x="517675" y="524350"/>
            <a:ext cx="7000800" cy="9234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a:t>
            </a:r>
            <a:r>
              <a:rPr lang="en" sz="2400">
                <a:solidFill>
                  <a:srgbClr val="5F6368"/>
                </a:solidFill>
                <a:latin typeface="Open Sans"/>
                <a:ea typeface="Open Sans"/>
                <a:cs typeface="Open Sans"/>
                <a:sym typeface="Open Sans"/>
              </a:rPr>
              <a:t> wireframe </a:t>
            </a:r>
            <a:endParaRPr sz="2400">
              <a:solidFill>
                <a:srgbClr val="5F6368"/>
              </a:solidFill>
              <a:latin typeface="Open Sans"/>
              <a:ea typeface="Open Sans"/>
              <a:cs typeface="Open Sans"/>
              <a:sym typeface="Open Sans"/>
            </a:endParaRPr>
          </a:p>
          <a:p>
            <a:pPr indent="0" lvl="0" marL="0" rtl="0" algn="l">
              <a:spcBef>
                <a:spcPts val="0"/>
              </a:spcBef>
              <a:spcAft>
                <a:spcPts val="0"/>
              </a:spcAft>
              <a:buNone/>
            </a:pPr>
            <a:r>
              <a:rPr lang="en" sz="2400">
                <a:solidFill>
                  <a:srgbClr val="5F6368"/>
                </a:solidFill>
                <a:latin typeface="Open Sans"/>
                <a:ea typeface="Open Sans"/>
                <a:cs typeface="Open Sans"/>
                <a:sym typeface="Open Sans"/>
              </a:rPr>
              <a:t>screen size variation(s) </a:t>
            </a:r>
            <a:endParaRPr sz="2400">
              <a:solidFill>
                <a:srgbClr val="5F6368"/>
              </a:solidFill>
              <a:latin typeface="Open Sans"/>
              <a:ea typeface="Open Sans"/>
              <a:cs typeface="Open Sans"/>
              <a:sym typeface="Open Sans"/>
            </a:endParaRPr>
          </a:p>
        </p:txBody>
      </p:sp>
      <p:sp>
        <p:nvSpPr>
          <p:cNvPr id="269" name="Google Shape;269;p51"/>
          <p:cNvSpPr txBox="1"/>
          <p:nvPr/>
        </p:nvSpPr>
        <p:spPr>
          <a:xfrm>
            <a:off x="517675" y="1522550"/>
            <a:ext cx="2421300" cy="2986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Café </a:t>
            </a:r>
            <a:r>
              <a:rPr lang="en">
                <a:solidFill>
                  <a:srgbClr val="5F6368"/>
                </a:solidFill>
                <a:latin typeface="Open Sans"/>
                <a:ea typeface="Open Sans"/>
                <a:cs typeface="Open Sans"/>
                <a:sym typeface="Open Sans"/>
              </a:rPr>
              <a:t>customers</a:t>
            </a:r>
            <a:r>
              <a:rPr lang="en">
                <a:solidFill>
                  <a:srgbClr val="5F6368"/>
                </a:solidFill>
                <a:latin typeface="Open Sans"/>
                <a:ea typeface="Open Sans"/>
                <a:cs typeface="Open Sans"/>
                <a:sym typeface="Open Sans"/>
              </a:rPr>
              <a:t> access the site usually from both  desktop and mobile device.</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I started to work on designs for additional screen sizes to make sure the site would be fully responsive in different devices. </a:t>
            </a:r>
            <a:endParaRPr/>
          </a:p>
        </p:txBody>
      </p:sp>
      <p:pic>
        <p:nvPicPr>
          <p:cNvPr id="270" name="Google Shape;270;p51"/>
          <p:cNvPicPr preferRelativeResize="0"/>
          <p:nvPr/>
        </p:nvPicPr>
        <p:blipFill>
          <a:blip r:embed="rId3">
            <a:alphaModFix/>
          </a:blip>
          <a:stretch>
            <a:fillRect/>
          </a:stretch>
        </p:blipFill>
        <p:spPr>
          <a:xfrm>
            <a:off x="4320875" y="1237058"/>
            <a:ext cx="1924100" cy="2795718"/>
          </a:xfrm>
          <a:prstGeom prst="rect">
            <a:avLst/>
          </a:prstGeom>
          <a:noFill/>
          <a:ln>
            <a:noFill/>
          </a:ln>
        </p:spPr>
      </p:pic>
      <p:pic>
        <p:nvPicPr>
          <p:cNvPr id="271" name="Google Shape;271;p51"/>
          <p:cNvPicPr preferRelativeResize="0"/>
          <p:nvPr/>
        </p:nvPicPr>
        <p:blipFill>
          <a:blip r:embed="rId4">
            <a:alphaModFix/>
          </a:blip>
          <a:stretch>
            <a:fillRect/>
          </a:stretch>
        </p:blipFill>
        <p:spPr>
          <a:xfrm>
            <a:off x="6601150" y="78450"/>
            <a:ext cx="1320724" cy="4619183"/>
          </a:xfrm>
          <a:prstGeom prst="rect">
            <a:avLst/>
          </a:prstGeom>
          <a:noFill/>
          <a:ln>
            <a:noFill/>
          </a:ln>
        </p:spPr>
      </p:pic>
      <p:sp>
        <p:nvSpPr>
          <p:cNvPr id="272" name="Google Shape;272;p51"/>
          <p:cNvSpPr txBox="1"/>
          <p:nvPr/>
        </p:nvSpPr>
        <p:spPr>
          <a:xfrm>
            <a:off x="4764813" y="3978750"/>
            <a:ext cx="1599000" cy="338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lang="en" sz="1000">
                <a:solidFill>
                  <a:srgbClr val="5F6368"/>
                </a:solidFill>
                <a:latin typeface="Open Sans"/>
                <a:ea typeface="Open Sans"/>
                <a:cs typeface="Open Sans"/>
                <a:sym typeface="Open Sans"/>
              </a:rPr>
              <a:t>Desktop screen</a:t>
            </a:r>
            <a:endParaRPr sz="1000"/>
          </a:p>
        </p:txBody>
      </p:sp>
      <p:sp>
        <p:nvSpPr>
          <p:cNvPr id="273" name="Google Shape;273;p51"/>
          <p:cNvSpPr txBox="1"/>
          <p:nvPr/>
        </p:nvSpPr>
        <p:spPr>
          <a:xfrm>
            <a:off x="6808251" y="4745975"/>
            <a:ext cx="1004400" cy="338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lang="en" sz="1000">
                <a:solidFill>
                  <a:srgbClr val="5F6368"/>
                </a:solidFill>
                <a:latin typeface="Open Sans"/>
                <a:ea typeface="Open Sans"/>
                <a:cs typeface="Open Sans"/>
                <a:sym typeface="Open Sans"/>
              </a:rPr>
              <a:t>Mobile screen</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2"/>
          <p:cNvSpPr/>
          <p:nvPr/>
        </p:nvSpPr>
        <p:spPr>
          <a:xfrm>
            <a:off x="3803600" y="410625"/>
            <a:ext cx="4926300" cy="373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9" name="Google Shape;279;p52"/>
          <p:cNvPicPr preferRelativeResize="0"/>
          <p:nvPr/>
        </p:nvPicPr>
        <p:blipFill>
          <a:blip r:embed="rId3">
            <a:alphaModFix/>
          </a:blip>
          <a:stretch>
            <a:fillRect/>
          </a:stretch>
        </p:blipFill>
        <p:spPr>
          <a:xfrm>
            <a:off x="3804550" y="464325"/>
            <a:ext cx="4926424" cy="3679324"/>
          </a:xfrm>
          <a:prstGeom prst="rect">
            <a:avLst/>
          </a:prstGeom>
          <a:noFill/>
          <a:ln>
            <a:noFill/>
          </a:ln>
        </p:spPr>
      </p:pic>
      <p:sp>
        <p:nvSpPr>
          <p:cNvPr id="280" name="Google Shape;280;p5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281" name="Google Shape;281;p52"/>
          <p:cNvSpPr txBox="1"/>
          <p:nvPr/>
        </p:nvSpPr>
        <p:spPr>
          <a:xfrm>
            <a:off x="323175" y="1078350"/>
            <a:ext cx="3231900" cy="3955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Moving from paper to digital wireframes made it easy to understand how the redesign could help address user pain points and improve the user experience.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The goal was to support easy and clear overview of menu, it was one key, user need to order coffee to office or home quickly and easily. Including assistive technology to wide range of people.</a:t>
            </a:r>
            <a:endParaRPr/>
          </a:p>
        </p:txBody>
      </p:sp>
      <p:cxnSp>
        <p:nvCxnSpPr>
          <p:cNvPr id="282" name="Google Shape;282;p52"/>
          <p:cNvCxnSpPr/>
          <p:nvPr/>
        </p:nvCxnSpPr>
        <p:spPr>
          <a:xfrm flipH="1" rot="10800000">
            <a:off x="3944075" y="1078350"/>
            <a:ext cx="838200" cy="348000"/>
          </a:xfrm>
          <a:prstGeom prst="straightConnector1">
            <a:avLst/>
          </a:prstGeom>
          <a:noFill/>
          <a:ln cap="flat" cmpd="sng" w="19050">
            <a:solidFill>
              <a:srgbClr val="FBBC04"/>
            </a:solidFill>
            <a:prstDash val="solid"/>
            <a:round/>
            <a:headEnd len="med" w="med" type="none"/>
            <a:tailEnd len="med" w="med" type="triangle"/>
          </a:ln>
        </p:spPr>
      </p:cxnSp>
      <p:sp>
        <p:nvSpPr>
          <p:cNvPr id="283" name="Google Shape;283;p52"/>
          <p:cNvSpPr txBox="1"/>
          <p:nvPr/>
        </p:nvSpPr>
        <p:spPr>
          <a:xfrm>
            <a:off x="2789650" y="1194825"/>
            <a:ext cx="11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Easy access to main user flow screens</a:t>
            </a:r>
            <a:endParaRPr sz="1000">
              <a:solidFill>
                <a:srgbClr val="5F6368"/>
              </a:solidFill>
              <a:latin typeface="Open Sans"/>
              <a:ea typeface="Open Sans"/>
              <a:cs typeface="Open Sans"/>
              <a:sym typeface="Open Sans"/>
            </a:endParaRPr>
          </a:p>
        </p:txBody>
      </p:sp>
      <p:sp>
        <p:nvSpPr>
          <p:cNvPr id="284" name="Google Shape;284;p52"/>
          <p:cNvSpPr txBox="1"/>
          <p:nvPr/>
        </p:nvSpPr>
        <p:spPr>
          <a:xfrm>
            <a:off x="5997150" y="4252825"/>
            <a:ext cx="258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F6368"/>
                </a:solidFill>
                <a:latin typeface="Open Sans"/>
                <a:ea typeface="Open Sans"/>
                <a:cs typeface="Open Sans"/>
                <a:sym typeface="Open Sans"/>
              </a:rPr>
              <a:t>Homepage is optimazed for easy browsing, delivery option, menu and news are placed.</a:t>
            </a:r>
            <a:endParaRPr sz="1000">
              <a:solidFill>
                <a:srgbClr val="5F6368"/>
              </a:solidFill>
              <a:latin typeface="Open Sans"/>
              <a:ea typeface="Open Sans"/>
              <a:cs typeface="Open Sans"/>
              <a:sym typeface="Open Sans"/>
            </a:endParaRPr>
          </a:p>
        </p:txBody>
      </p:sp>
      <p:cxnSp>
        <p:nvCxnSpPr>
          <p:cNvPr id="285" name="Google Shape;285;p52"/>
          <p:cNvCxnSpPr/>
          <p:nvPr/>
        </p:nvCxnSpPr>
        <p:spPr>
          <a:xfrm rot="10800000">
            <a:off x="7943600" y="3944150"/>
            <a:ext cx="0" cy="355800"/>
          </a:xfrm>
          <a:prstGeom prst="straightConnector1">
            <a:avLst/>
          </a:prstGeom>
          <a:noFill/>
          <a:ln cap="flat" cmpd="sng" w="19050">
            <a:solidFill>
              <a:srgbClr val="FBBC04"/>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a:t>
            </a:r>
            <a:r>
              <a:rPr lang="en" sz="2400">
                <a:solidFill>
                  <a:srgbClr val="5F6368"/>
                </a:solidFill>
                <a:latin typeface="Open Sans"/>
                <a:ea typeface="Open Sans"/>
                <a:cs typeface="Open Sans"/>
                <a:sym typeface="Open Sans"/>
              </a:rPr>
              <a:t>wireframe</a:t>
            </a:r>
            <a:r>
              <a:rPr lang="en" sz="2400">
                <a:solidFill>
                  <a:srgbClr val="5F6368"/>
                </a:solidFill>
                <a:latin typeface="Open Sans"/>
                <a:ea typeface="Open Sans"/>
                <a:cs typeface="Open Sans"/>
                <a:sym typeface="Open Sans"/>
              </a:rPr>
              <a:t> screen size variation(s) </a:t>
            </a:r>
            <a:endParaRPr sz="2400">
              <a:solidFill>
                <a:srgbClr val="5F6368"/>
              </a:solidFill>
              <a:latin typeface="Open Sans"/>
              <a:ea typeface="Open Sans"/>
              <a:cs typeface="Open Sans"/>
              <a:sym typeface="Open Sans"/>
            </a:endParaRPr>
          </a:p>
        </p:txBody>
      </p:sp>
      <p:pic>
        <p:nvPicPr>
          <p:cNvPr id="291" name="Google Shape;291;p53"/>
          <p:cNvPicPr preferRelativeResize="0"/>
          <p:nvPr/>
        </p:nvPicPr>
        <p:blipFill>
          <a:blip r:embed="rId3">
            <a:alphaModFix/>
          </a:blip>
          <a:stretch>
            <a:fillRect/>
          </a:stretch>
        </p:blipFill>
        <p:spPr>
          <a:xfrm>
            <a:off x="2410775" y="1078450"/>
            <a:ext cx="2651814" cy="3760249"/>
          </a:xfrm>
          <a:prstGeom prst="rect">
            <a:avLst/>
          </a:prstGeom>
          <a:noFill/>
          <a:ln>
            <a:noFill/>
          </a:ln>
        </p:spPr>
      </p:pic>
      <p:pic>
        <p:nvPicPr>
          <p:cNvPr id="292" name="Google Shape;292;p53"/>
          <p:cNvPicPr preferRelativeResize="0"/>
          <p:nvPr/>
        </p:nvPicPr>
        <p:blipFill>
          <a:blip r:embed="rId4">
            <a:alphaModFix/>
          </a:blip>
          <a:stretch>
            <a:fillRect/>
          </a:stretch>
        </p:blipFill>
        <p:spPr>
          <a:xfrm>
            <a:off x="5790675" y="1078450"/>
            <a:ext cx="718471" cy="3760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4"/>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298" name="Google Shape;298;p54"/>
          <p:cNvSpPr txBox="1"/>
          <p:nvPr/>
        </p:nvSpPr>
        <p:spPr>
          <a:xfrm>
            <a:off x="634950" y="3576725"/>
            <a:ext cx="7874100" cy="1369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I </a:t>
            </a:r>
            <a:r>
              <a:rPr lang="en">
                <a:solidFill>
                  <a:srgbClr val="5F6368"/>
                </a:solidFill>
                <a:latin typeface="Open Sans"/>
                <a:ea typeface="Open Sans"/>
                <a:cs typeface="Open Sans"/>
                <a:sym typeface="Open Sans"/>
              </a:rPr>
              <a:t>connected</a:t>
            </a:r>
            <a:r>
              <a:rPr lang="en">
                <a:solidFill>
                  <a:srgbClr val="5F6368"/>
                </a:solidFill>
                <a:latin typeface="Open Sans"/>
                <a:ea typeface="Open Sans"/>
                <a:cs typeface="Open Sans"/>
                <a:sym typeface="Open Sans"/>
              </a:rPr>
              <a:t> screens created in Lo-fi wireframes to make website interactive. User flow was tested and then user pain points could be addressed, which were very useful in next development.</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View: </a:t>
            </a:r>
            <a:r>
              <a:rPr lang="en" u="sng">
                <a:solidFill>
                  <a:schemeClr val="hlink"/>
                </a:solidFill>
                <a:latin typeface="Open Sans"/>
                <a:ea typeface="Open Sans"/>
                <a:cs typeface="Open Sans"/>
                <a:sym typeface="Open Sans"/>
                <a:hlinkClick r:id="rId3"/>
              </a:rPr>
              <a:t>Lo-fi prototype of Café website</a:t>
            </a:r>
            <a:endParaRPr>
              <a:solidFill>
                <a:srgbClr val="5F6368"/>
              </a:solidFill>
              <a:latin typeface="Open Sans"/>
              <a:ea typeface="Open Sans"/>
              <a:cs typeface="Open Sans"/>
              <a:sym typeface="Open Sans"/>
            </a:endParaRPr>
          </a:p>
        </p:txBody>
      </p:sp>
      <p:pic>
        <p:nvPicPr>
          <p:cNvPr id="299" name="Google Shape;299;p54"/>
          <p:cNvPicPr preferRelativeResize="0"/>
          <p:nvPr/>
        </p:nvPicPr>
        <p:blipFill>
          <a:blip r:embed="rId4">
            <a:alphaModFix/>
          </a:blip>
          <a:stretch>
            <a:fillRect/>
          </a:stretch>
        </p:blipFill>
        <p:spPr>
          <a:xfrm>
            <a:off x="575150" y="1078449"/>
            <a:ext cx="8286249" cy="2216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parameters</a:t>
            </a:r>
            <a:endParaRPr sz="2400">
              <a:solidFill>
                <a:srgbClr val="5F6368"/>
              </a:solidFill>
              <a:latin typeface="Open Sans"/>
              <a:ea typeface="Open Sans"/>
              <a:cs typeface="Open Sans"/>
              <a:sym typeface="Open Sans"/>
            </a:endParaRPr>
          </a:p>
        </p:txBody>
      </p:sp>
      <p:sp>
        <p:nvSpPr>
          <p:cNvPr id="305" name="Google Shape;305;p55"/>
          <p:cNvSpPr txBox="1"/>
          <p:nvPr/>
        </p:nvSpPr>
        <p:spPr>
          <a:xfrm>
            <a:off x="868275" y="193265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Study type:</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Unmoderated usability study</a:t>
            </a:r>
            <a:endParaRPr b="1" sz="1200">
              <a:solidFill>
                <a:srgbClr val="4285F4"/>
              </a:solidFill>
              <a:latin typeface="Open Sans"/>
              <a:ea typeface="Open Sans"/>
              <a:cs typeface="Open Sans"/>
              <a:sym typeface="Open Sans"/>
            </a:endParaRPr>
          </a:p>
        </p:txBody>
      </p:sp>
      <p:sp>
        <p:nvSpPr>
          <p:cNvPr id="306" name="Google Shape;306;p55"/>
          <p:cNvSpPr/>
          <p:nvPr/>
        </p:nvSpPr>
        <p:spPr>
          <a:xfrm>
            <a:off x="2334675" y="130487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5"/>
          <p:cNvSpPr txBox="1"/>
          <p:nvPr/>
        </p:nvSpPr>
        <p:spPr>
          <a:xfrm>
            <a:off x="4829625" y="193265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Location:</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Czech republic</a:t>
            </a:r>
            <a:r>
              <a:rPr lang="en" sz="1200">
                <a:solidFill>
                  <a:srgbClr val="5F6368"/>
                </a:solidFill>
                <a:latin typeface="Open Sans"/>
                <a:ea typeface="Open Sans"/>
                <a:cs typeface="Open Sans"/>
                <a:sym typeface="Open Sans"/>
              </a:rPr>
              <a:t>, remote</a:t>
            </a:r>
            <a:endParaRPr b="1" sz="1200">
              <a:solidFill>
                <a:srgbClr val="FBBC04"/>
              </a:solidFill>
              <a:latin typeface="Open Sans"/>
              <a:ea typeface="Open Sans"/>
              <a:cs typeface="Open Sans"/>
              <a:sym typeface="Open Sans"/>
            </a:endParaRPr>
          </a:p>
        </p:txBody>
      </p:sp>
      <p:sp>
        <p:nvSpPr>
          <p:cNvPr id="308" name="Google Shape;308;p55"/>
          <p:cNvSpPr/>
          <p:nvPr/>
        </p:nvSpPr>
        <p:spPr>
          <a:xfrm>
            <a:off x="6296025" y="130487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5"/>
          <p:cNvSpPr txBox="1"/>
          <p:nvPr/>
        </p:nvSpPr>
        <p:spPr>
          <a:xfrm>
            <a:off x="868275" y="391490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Participants:</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5 participants</a:t>
            </a:r>
            <a:endParaRPr b="1" sz="1200">
              <a:solidFill>
                <a:srgbClr val="4285F4"/>
              </a:solidFill>
              <a:latin typeface="Open Sans"/>
              <a:ea typeface="Open Sans"/>
              <a:cs typeface="Open Sans"/>
              <a:sym typeface="Open Sans"/>
            </a:endParaRPr>
          </a:p>
        </p:txBody>
      </p:sp>
      <p:sp>
        <p:nvSpPr>
          <p:cNvPr id="310" name="Google Shape;310;p55"/>
          <p:cNvSpPr/>
          <p:nvPr/>
        </p:nvSpPr>
        <p:spPr>
          <a:xfrm>
            <a:off x="2334675" y="328712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5"/>
          <p:cNvSpPr txBox="1"/>
          <p:nvPr/>
        </p:nvSpPr>
        <p:spPr>
          <a:xfrm>
            <a:off x="4829625" y="3914900"/>
            <a:ext cx="3446100" cy="6927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a:solidFill>
                  <a:srgbClr val="5F6368"/>
                </a:solidFill>
                <a:latin typeface="Open Sans SemiBold"/>
                <a:ea typeface="Open Sans SemiBold"/>
                <a:cs typeface="Open Sans SemiBold"/>
                <a:sym typeface="Open Sans SemiBold"/>
              </a:rPr>
              <a:t>Length:</a:t>
            </a:r>
            <a:endParaRPr>
              <a:solidFill>
                <a:srgbClr val="5F6368"/>
              </a:solidFill>
              <a:latin typeface="Open Sans SemiBold"/>
              <a:ea typeface="Open Sans SemiBold"/>
              <a:cs typeface="Open Sans SemiBold"/>
              <a:sym typeface="Open Sans SemiBold"/>
            </a:endParaRPr>
          </a:p>
          <a:p>
            <a:pPr indent="0" lvl="0" marL="0" rtl="0" algn="ctr">
              <a:lnSpc>
                <a:spcPct val="150000"/>
              </a:lnSpc>
              <a:spcBef>
                <a:spcPts val="0"/>
              </a:spcBef>
              <a:spcAft>
                <a:spcPts val="0"/>
              </a:spcAft>
              <a:buNone/>
            </a:pPr>
            <a:r>
              <a:rPr lang="en" sz="1200">
                <a:solidFill>
                  <a:srgbClr val="5F6368"/>
                </a:solidFill>
                <a:latin typeface="Open Sans"/>
                <a:ea typeface="Open Sans"/>
                <a:cs typeface="Open Sans"/>
                <a:sym typeface="Open Sans"/>
              </a:rPr>
              <a:t>1</a:t>
            </a:r>
            <a:r>
              <a:rPr lang="en" sz="1200">
                <a:solidFill>
                  <a:srgbClr val="5F6368"/>
                </a:solidFill>
                <a:latin typeface="Open Sans"/>
                <a:ea typeface="Open Sans"/>
                <a:cs typeface="Open Sans"/>
                <a:sym typeface="Open Sans"/>
              </a:rPr>
              <a:t>0-20 minutes</a:t>
            </a:r>
            <a:endParaRPr b="1" sz="1200">
              <a:solidFill>
                <a:srgbClr val="4285F4"/>
              </a:solidFill>
              <a:latin typeface="Open Sans"/>
              <a:ea typeface="Open Sans"/>
              <a:cs typeface="Open Sans"/>
              <a:sym typeface="Open Sans"/>
            </a:endParaRPr>
          </a:p>
        </p:txBody>
      </p:sp>
      <p:sp>
        <p:nvSpPr>
          <p:cNvPr id="312" name="Google Shape;312;p55"/>
          <p:cNvSpPr/>
          <p:nvPr/>
        </p:nvSpPr>
        <p:spPr>
          <a:xfrm>
            <a:off x="6296025" y="3287125"/>
            <a:ext cx="513300" cy="513300"/>
          </a:xfrm>
          <a:prstGeom prst="ellipse">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5"/>
          <p:cNvSpPr/>
          <p:nvPr/>
        </p:nvSpPr>
        <p:spPr>
          <a:xfrm>
            <a:off x="2432025" y="3415575"/>
            <a:ext cx="318600" cy="223550"/>
          </a:xfrm>
          <a:custGeom>
            <a:rect b="b" l="l" r="r" t="t"/>
            <a:pathLst>
              <a:path extrusionOk="0" h="735" w="1048">
                <a:moveTo>
                  <a:pt x="759" y="367"/>
                </a:moveTo>
                <a:cubicBezTo>
                  <a:pt x="833" y="367"/>
                  <a:pt x="889" y="308"/>
                  <a:pt x="889" y="237"/>
                </a:cubicBezTo>
                <a:cubicBezTo>
                  <a:pt x="889" y="167"/>
                  <a:pt x="830" y="107"/>
                  <a:pt x="759" y="107"/>
                </a:cubicBezTo>
                <a:cubicBezTo>
                  <a:pt x="686" y="107"/>
                  <a:pt x="630" y="167"/>
                  <a:pt x="630" y="237"/>
                </a:cubicBezTo>
                <a:cubicBezTo>
                  <a:pt x="630" y="308"/>
                  <a:pt x="689" y="367"/>
                  <a:pt x="759" y="367"/>
                </a:cubicBezTo>
                <a:close/>
                <a:moveTo>
                  <a:pt x="367" y="316"/>
                </a:moveTo>
                <a:cubicBezTo>
                  <a:pt x="455" y="316"/>
                  <a:pt x="522" y="246"/>
                  <a:pt x="522" y="158"/>
                </a:cubicBezTo>
                <a:cubicBezTo>
                  <a:pt x="522" y="71"/>
                  <a:pt x="452" y="0"/>
                  <a:pt x="367" y="0"/>
                </a:cubicBezTo>
                <a:cubicBezTo>
                  <a:pt x="283" y="0"/>
                  <a:pt x="209" y="71"/>
                  <a:pt x="209" y="158"/>
                </a:cubicBezTo>
                <a:cubicBezTo>
                  <a:pt x="209" y="246"/>
                  <a:pt x="283" y="316"/>
                  <a:pt x="367" y="316"/>
                </a:cubicBezTo>
                <a:close/>
                <a:moveTo>
                  <a:pt x="759" y="471"/>
                </a:moveTo>
                <a:cubicBezTo>
                  <a:pt x="664" y="471"/>
                  <a:pt x="472" y="519"/>
                  <a:pt x="472" y="615"/>
                </a:cubicBezTo>
                <a:lnTo>
                  <a:pt x="472" y="734"/>
                </a:lnTo>
                <a:lnTo>
                  <a:pt x="1047" y="734"/>
                </a:lnTo>
                <a:lnTo>
                  <a:pt x="1047" y="615"/>
                </a:lnTo>
                <a:cubicBezTo>
                  <a:pt x="1047" y="522"/>
                  <a:pt x="855" y="471"/>
                  <a:pt x="759" y="471"/>
                </a:cubicBezTo>
                <a:close/>
                <a:moveTo>
                  <a:pt x="367" y="421"/>
                </a:moveTo>
                <a:cubicBezTo>
                  <a:pt x="246" y="421"/>
                  <a:pt x="0" y="483"/>
                  <a:pt x="0" y="604"/>
                </a:cubicBezTo>
                <a:lnTo>
                  <a:pt x="0" y="734"/>
                </a:lnTo>
                <a:lnTo>
                  <a:pt x="367" y="734"/>
                </a:lnTo>
                <a:lnTo>
                  <a:pt x="367" y="615"/>
                </a:lnTo>
                <a:cubicBezTo>
                  <a:pt x="367" y="570"/>
                  <a:pt x="384" y="494"/>
                  <a:pt x="491" y="435"/>
                </a:cubicBezTo>
                <a:cubicBezTo>
                  <a:pt x="446" y="426"/>
                  <a:pt x="404" y="421"/>
                  <a:pt x="367" y="42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14" name="Google Shape;314;p55"/>
          <p:cNvSpPr/>
          <p:nvPr/>
        </p:nvSpPr>
        <p:spPr>
          <a:xfrm>
            <a:off x="6441252" y="1401778"/>
            <a:ext cx="222841" cy="319496"/>
          </a:xfrm>
          <a:custGeom>
            <a:rect b="b" l="l" r="r" t="t"/>
            <a:pathLst>
              <a:path extrusionOk="0" h="1048" w="734">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15" name="Google Shape;315;p55"/>
          <p:cNvSpPr/>
          <p:nvPr/>
        </p:nvSpPr>
        <p:spPr>
          <a:xfrm>
            <a:off x="6392921" y="3384699"/>
            <a:ext cx="319496" cy="318153"/>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316" name="Google Shape;316;p55"/>
          <p:cNvSpPr/>
          <p:nvPr/>
        </p:nvSpPr>
        <p:spPr>
          <a:xfrm>
            <a:off x="2460538" y="1416000"/>
            <a:ext cx="261574" cy="291049"/>
          </a:xfrm>
          <a:custGeom>
            <a:rect b="b" l="l" r="r" t="t"/>
            <a:pathLst>
              <a:path extrusionOk="0" h="1046" w="941">
                <a:moveTo>
                  <a:pt x="833" y="105"/>
                </a:moveTo>
                <a:lnTo>
                  <a:pt x="616" y="105"/>
                </a:lnTo>
                <a:cubicBezTo>
                  <a:pt x="593" y="46"/>
                  <a:pt x="537" y="0"/>
                  <a:pt x="469" y="0"/>
                </a:cubicBezTo>
                <a:cubicBezTo>
                  <a:pt x="401" y="0"/>
                  <a:pt x="345" y="46"/>
                  <a:pt x="322" y="105"/>
                </a:cubicBezTo>
                <a:lnTo>
                  <a:pt x="105" y="105"/>
                </a:lnTo>
                <a:cubicBezTo>
                  <a:pt x="48" y="105"/>
                  <a:pt x="0" y="153"/>
                  <a:pt x="0" y="209"/>
                </a:cubicBezTo>
                <a:lnTo>
                  <a:pt x="0" y="940"/>
                </a:lnTo>
                <a:cubicBezTo>
                  <a:pt x="0" y="997"/>
                  <a:pt x="48" y="1045"/>
                  <a:pt x="105" y="1045"/>
                </a:cubicBezTo>
                <a:lnTo>
                  <a:pt x="836" y="1045"/>
                </a:lnTo>
                <a:cubicBezTo>
                  <a:pt x="892" y="1045"/>
                  <a:pt x="940" y="997"/>
                  <a:pt x="940" y="940"/>
                </a:cubicBezTo>
                <a:lnTo>
                  <a:pt x="940" y="209"/>
                </a:lnTo>
                <a:cubicBezTo>
                  <a:pt x="937" y="150"/>
                  <a:pt x="889" y="105"/>
                  <a:pt x="833" y="105"/>
                </a:cubicBezTo>
                <a:close/>
                <a:moveTo>
                  <a:pt x="466" y="105"/>
                </a:moveTo>
                <a:cubicBezTo>
                  <a:pt x="494" y="105"/>
                  <a:pt x="520" y="127"/>
                  <a:pt x="520" y="158"/>
                </a:cubicBezTo>
                <a:cubicBezTo>
                  <a:pt x="520" y="187"/>
                  <a:pt x="497" y="212"/>
                  <a:pt x="466" y="212"/>
                </a:cubicBezTo>
                <a:cubicBezTo>
                  <a:pt x="435" y="212"/>
                  <a:pt x="412" y="190"/>
                  <a:pt x="412" y="158"/>
                </a:cubicBezTo>
                <a:cubicBezTo>
                  <a:pt x="415" y="127"/>
                  <a:pt x="438" y="105"/>
                  <a:pt x="466" y="105"/>
                </a:cubicBezTo>
                <a:close/>
                <a:moveTo>
                  <a:pt x="570" y="836"/>
                </a:moveTo>
                <a:lnTo>
                  <a:pt x="204" y="836"/>
                </a:lnTo>
                <a:lnTo>
                  <a:pt x="204" y="731"/>
                </a:lnTo>
                <a:lnTo>
                  <a:pt x="570" y="731"/>
                </a:lnTo>
                <a:lnTo>
                  <a:pt x="570" y="836"/>
                </a:lnTo>
                <a:close/>
                <a:moveTo>
                  <a:pt x="728" y="627"/>
                </a:moveTo>
                <a:lnTo>
                  <a:pt x="206" y="627"/>
                </a:lnTo>
                <a:lnTo>
                  <a:pt x="206" y="523"/>
                </a:lnTo>
                <a:lnTo>
                  <a:pt x="728" y="523"/>
                </a:lnTo>
                <a:lnTo>
                  <a:pt x="728" y="627"/>
                </a:lnTo>
                <a:close/>
                <a:moveTo>
                  <a:pt x="728" y="418"/>
                </a:moveTo>
                <a:lnTo>
                  <a:pt x="206" y="418"/>
                </a:lnTo>
                <a:lnTo>
                  <a:pt x="206" y="314"/>
                </a:lnTo>
                <a:lnTo>
                  <a:pt x="728" y="314"/>
                </a:lnTo>
                <a:lnTo>
                  <a:pt x="728" y="41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6"/>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322" name="Google Shape;322;p56"/>
          <p:cNvSpPr txBox="1"/>
          <p:nvPr/>
        </p:nvSpPr>
        <p:spPr>
          <a:xfrm>
            <a:off x="532875" y="1355375"/>
            <a:ext cx="6494100" cy="4002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Insert a one to two sentence introduction to the findings shared below.</a:t>
            </a:r>
            <a:endParaRPr>
              <a:solidFill>
                <a:srgbClr val="5F6368"/>
              </a:solidFill>
              <a:latin typeface="Open Sans"/>
              <a:ea typeface="Open Sans"/>
              <a:cs typeface="Open Sans"/>
              <a:sym typeface="Open Sans"/>
            </a:endParaRPr>
          </a:p>
        </p:txBody>
      </p:sp>
      <p:sp>
        <p:nvSpPr>
          <p:cNvPr id="323" name="Google Shape;323;p56"/>
          <p:cNvSpPr txBox="1"/>
          <p:nvPr/>
        </p:nvSpPr>
        <p:spPr>
          <a:xfrm>
            <a:off x="818688" y="26583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Profile</a:t>
            </a:r>
            <a:endParaRPr>
              <a:solidFill>
                <a:srgbClr val="5F6368"/>
              </a:solidFill>
              <a:latin typeface="Open Sans SemiBold"/>
              <a:ea typeface="Open Sans SemiBold"/>
              <a:cs typeface="Open Sans SemiBold"/>
              <a:sym typeface="Open Sans SemiBold"/>
            </a:endParaRPr>
          </a:p>
        </p:txBody>
      </p:sp>
      <p:sp>
        <p:nvSpPr>
          <p:cNvPr id="324" name="Google Shape;324;p56"/>
          <p:cNvSpPr txBox="1"/>
          <p:nvPr/>
        </p:nvSpPr>
        <p:spPr>
          <a:xfrm>
            <a:off x="3662850" y="26583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Detail of the product</a:t>
            </a:r>
            <a:endParaRPr>
              <a:solidFill>
                <a:srgbClr val="5F6368"/>
              </a:solidFill>
              <a:latin typeface="Open Sans SemiBold"/>
              <a:ea typeface="Open Sans SemiBold"/>
              <a:cs typeface="Open Sans SemiBold"/>
              <a:sym typeface="Open Sans SemiBold"/>
            </a:endParaRPr>
          </a:p>
        </p:txBody>
      </p:sp>
      <p:sp>
        <p:nvSpPr>
          <p:cNvPr id="325" name="Google Shape;325;p56"/>
          <p:cNvSpPr txBox="1"/>
          <p:nvPr/>
        </p:nvSpPr>
        <p:spPr>
          <a:xfrm>
            <a:off x="6507050" y="26583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Summary</a:t>
            </a:r>
            <a:endParaRPr>
              <a:solidFill>
                <a:srgbClr val="5F6368"/>
              </a:solidFill>
              <a:latin typeface="Open Sans SemiBold"/>
              <a:ea typeface="Open Sans SemiBold"/>
              <a:cs typeface="Open Sans SemiBold"/>
              <a:sym typeface="Open Sans SemiBold"/>
            </a:endParaRPr>
          </a:p>
        </p:txBody>
      </p:sp>
      <p:sp>
        <p:nvSpPr>
          <p:cNvPr id="326" name="Google Shape;326;p56"/>
          <p:cNvSpPr txBox="1"/>
          <p:nvPr/>
        </p:nvSpPr>
        <p:spPr>
          <a:xfrm>
            <a:off x="6633613" y="3141075"/>
            <a:ext cx="1981200" cy="5817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Users need to have final summary before ordering.</a:t>
            </a:r>
            <a:endParaRPr sz="1200">
              <a:solidFill>
                <a:srgbClr val="5F6368"/>
              </a:solidFill>
              <a:latin typeface="Open Sans"/>
              <a:ea typeface="Open Sans"/>
              <a:cs typeface="Open Sans"/>
              <a:sym typeface="Open Sans"/>
            </a:endParaRPr>
          </a:p>
        </p:txBody>
      </p:sp>
      <p:sp>
        <p:nvSpPr>
          <p:cNvPr id="327" name="Google Shape;327;p56"/>
          <p:cNvSpPr/>
          <p:nvPr/>
        </p:nvSpPr>
        <p:spPr>
          <a:xfrm>
            <a:off x="1498338" y="2108121"/>
            <a:ext cx="513300" cy="5133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28" name="Google Shape;328;p56"/>
          <p:cNvSpPr/>
          <p:nvPr/>
        </p:nvSpPr>
        <p:spPr>
          <a:xfrm>
            <a:off x="4342513" y="2120246"/>
            <a:ext cx="513300" cy="5133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29" name="Google Shape;329;p56"/>
          <p:cNvSpPr/>
          <p:nvPr/>
        </p:nvSpPr>
        <p:spPr>
          <a:xfrm>
            <a:off x="7186688" y="2108121"/>
            <a:ext cx="513300" cy="5133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330" name="Google Shape;330;p56"/>
          <p:cNvSpPr txBox="1"/>
          <p:nvPr/>
        </p:nvSpPr>
        <p:spPr>
          <a:xfrm>
            <a:off x="3662850" y="3141075"/>
            <a:ext cx="20535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5F6368"/>
                </a:solidFill>
                <a:latin typeface="Open Sans"/>
                <a:ea typeface="Open Sans"/>
                <a:cs typeface="Open Sans"/>
                <a:sym typeface="Open Sans"/>
              </a:rPr>
              <a:t>Users need smooth user flow when getting the information about the product and ordering it. In mobile screen these details were too small to get the information about product easily.</a:t>
            </a:r>
            <a:endParaRPr sz="1300">
              <a:solidFill>
                <a:srgbClr val="5F6368"/>
              </a:solidFill>
              <a:latin typeface="Open Sans"/>
              <a:ea typeface="Open Sans"/>
              <a:cs typeface="Open Sans"/>
              <a:sym typeface="Open Sans"/>
            </a:endParaRPr>
          </a:p>
        </p:txBody>
      </p:sp>
      <p:sp>
        <p:nvSpPr>
          <p:cNvPr id="331" name="Google Shape;331;p56"/>
          <p:cNvSpPr txBox="1"/>
          <p:nvPr/>
        </p:nvSpPr>
        <p:spPr>
          <a:xfrm>
            <a:off x="872975" y="3095475"/>
            <a:ext cx="18726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5F6368"/>
                </a:solidFill>
                <a:latin typeface="Open Sans"/>
                <a:ea typeface="Open Sans"/>
                <a:cs typeface="Open Sans"/>
                <a:sym typeface="Open Sans"/>
              </a:rPr>
              <a:t>Users like to have personal information saved in their profile, in order to use the ordering system repeatedly with no work added.</a:t>
            </a:r>
            <a:endParaRPr sz="1300">
              <a:solidFill>
                <a:srgbClr val="5F6368"/>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335" name="Shape 335"/>
        <p:cNvGrpSpPr/>
        <p:nvPr/>
      </p:nvGrpSpPr>
      <p:grpSpPr>
        <a:xfrm>
          <a:off x="0" y="0"/>
          <a:ext cx="0" cy="0"/>
          <a:chOff x="0" y="0"/>
          <a:chExt cx="0" cy="0"/>
        </a:xfrm>
      </p:grpSpPr>
      <p:sp>
        <p:nvSpPr>
          <p:cNvPr id="336" name="Google Shape;336;p57"/>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337" name="Google Shape;337;p57"/>
          <p:cNvSpPr txBox="1"/>
          <p:nvPr/>
        </p:nvSpPr>
        <p:spPr>
          <a:xfrm>
            <a:off x="-46887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338" name="Google Shape;338;p57"/>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40"/>
          <p:cNvSpPr txBox="1"/>
          <p:nvPr/>
        </p:nvSpPr>
        <p:spPr>
          <a:xfrm>
            <a:off x="1231075" y="1130775"/>
            <a:ext cx="3446100" cy="2355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Coffee spoon is a café, where drink and food are offered and sold. The product is about creating menu, quick and easy order from a café. There is a wide scale of users, who likes cafe menu, coffee and food. The typical user is between 18-50 years old, a busy manager or a student.</a:t>
            </a:r>
            <a:endParaRPr b="1" sz="1200">
              <a:solidFill>
                <a:srgbClr val="1967D2"/>
              </a:solidFill>
              <a:latin typeface="Open Sans"/>
              <a:ea typeface="Open Sans"/>
              <a:cs typeface="Open Sans"/>
              <a:sym typeface="Open Sans"/>
            </a:endParaRPr>
          </a:p>
        </p:txBody>
      </p:sp>
      <p:sp>
        <p:nvSpPr>
          <p:cNvPr id="160" name="Google Shape;160;p40"/>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61" name="Google Shape;161;p40"/>
          <p:cNvSpPr/>
          <p:nvPr/>
        </p:nvSpPr>
        <p:spPr>
          <a:xfrm>
            <a:off x="517675" y="107845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0"/>
          <p:cNvSpPr txBox="1"/>
          <p:nvPr/>
        </p:nvSpPr>
        <p:spPr>
          <a:xfrm>
            <a:off x="1231075" y="363898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1 / 2024 - 2 / 2024</a:t>
            </a:r>
            <a:endParaRPr b="1" sz="1200">
              <a:solidFill>
                <a:srgbClr val="4285F4"/>
              </a:solidFill>
              <a:latin typeface="Open Sans"/>
              <a:ea typeface="Open Sans"/>
              <a:cs typeface="Open Sans"/>
              <a:sym typeface="Open Sans"/>
            </a:endParaRPr>
          </a:p>
        </p:txBody>
      </p:sp>
      <p:sp>
        <p:nvSpPr>
          <p:cNvPr id="163" name="Google Shape;163;p40"/>
          <p:cNvSpPr/>
          <p:nvPr/>
        </p:nvSpPr>
        <p:spPr>
          <a:xfrm>
            <a:off x="517675" y="3638985"/>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0"/>
          <p:cNvSpPr/>
          <p:nvPr/>
        </p:nvSpPr>
        <p:spPr>
          <a:xfrm>
            <a:off x="643388" y="3765236"/>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65" name="Google Shape;165;p40"/>
          <p:cNvSpPr/>
          <p:nvPr/>
        </p:nvSpPr>
        <p:spPr>
          <a:xfrm>
            <a:off x="610514" y="122651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166" name="Google Shape;166;p40"/>
          <p:cNvPicPr preferRelativeResize="0"/>
          <p:nvPr/>
        </p:nvPicPr>
        <p:blipFill rotWithShape="1">
          <a:blip r:embed="rId3">
            <a:alphaModFix/>
          </a:blip>
          <a:srcRect b="36776" l="0" r="0" t="0"/>
          <a:stretch/>
        </p:blipFill>
        <p:spPr>
          <a:xfrm>
            <a:off x="5598625" y="926225"/>
            <a:ext cx="3144475" cy="2391125"/>
          </a:xfrm>
          <a:prstGeom prst="rect">
            <a:avLst/>
          </a:prstGeom>
          <a:noFill/>
          <a:ln>
            <a:noFill/>
          </a:ln>
        </p:spPr>
      </p:pic>
      <p:pic>
        <p:nvPicPr>
          <p:cNvPr id="167" name="Google Shape;167;p40"/>
          <p:cNvPicPr preferRelativeResize="0"/>
          <p:nvPr/>
        </p:nvPicPr>
        <p:blipFill>
          <a:blip r:embed="rId4">
            <a:alphaModFix/>
          </a:blip>
          <a:stretch>
            <a:fillRect/>
          </a:stretch>
        </p:blipFill>
        <p:spPr>
          <a:xfrm>
            <a:off x="4877275" y="1812700"/>
            <a:ext cx="3056650" cy="2437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8"/>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44" name="Google Shape;344;p58"/>
          <p:cNvSpPr txBox="1"/>
          <p:nvPr/>
        </p:nvSpPr>
        <p:spPr>
          <a:xfrm>
            <a:off x="517675" y="1078450"/>
            <a:ext cx="8260800" cy="1046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Based on the insights from the usability study, I made changes to improve the site’s checkout flow. One of the changes I made was reducing product items in mobile app (from 3 to 2). This allowed users smoother and clear user flow.</a:t>
            </a:r>
            <a:endParaRPr/>
          </a:p>
        </p:txBody>
      </p:sp>
      <p:cxnSp>
        <p:nvCxnSpPr>
          <p:cNvPr id="345" name="Google Shape;345;p58"/>
          <p:cNvCxnSpPr/>
          <p:nvPr/>
        </p:nvCxnSpPr>
        <p:spPr>
          <a:xfrm>
            <a:off x="4125588" y="35061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346" name="Google Shape;346;p58"/>
          <p:cNvSpPr txBox="1"/>
          <p:nvPr/>
        </p:nvSpPr>
        <p:spPr>
          <a:xfrm>
            <a:off x="1114650" y="2091525"/>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47" name="Google Shape;347;p58"/>
          <p:cNvSpPr txBox="1"/>
          <p:nvPr/>
        </p:nvSpPr>
        <p:spPr>
          <a:xfrm>
            <a:off x="5682150" y="2067688"/>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348" name="Google Shape;348;p58"/>
          <p:cNvPicPr preferRelativeResize="0"/>
          <p:nvPr/>
        </p:nvPicPr>
        <p:blipFill>
          <a:blip r:embed="rId3">
            <a:alphaModFix/>
          </a:blip>
          <a:stretch>
            <a:fillRect/>
          </a:stretch>
        </p:blipFill>
        <p:spPr>
          <a:xfrm>
            <a:off x="982425" y="2571750"/>
            <a:ext cx="2734725" cy="2032225"/>
          </a:xfrm>
          <a:prstGeom prst="rect">
            <a:avLst/>
          </a:prstGeom>
          <a:noFill/>
          <a:ln>
            <a:noFill/>
          </a:ln>
        </p:spPr>
      </p:pic>
      <p:pic>
        <p:nvPicPr>
          <p:cNvPr id="349" name="Google Shape;349;p58"/>
          <p:cNvPicPr preferRelativeResize="0"/>
          <p:nvPr/>
        </p:nvPicPr>
        <p:blipFill>
          <a:blip r:embed="rId4">
            <a:alphaModFix/>
          </a:blip>
          <a:stretch>
            <a:fillRect/>
          </a:stretch>
        </p:blipFill>
        <p:spPr>
          <a:xfrm>
            <a:off x="5346150" y="2514763"/>
            <a:ext cx="3100099" cy="1982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9"/>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355" name="Google Shape;355;p59"/>
          <p:cNvSpPr txBox="1"/>
          <p:nvPr/>
        </p:nvSpPr>
        <p:spPr>
          <a:xfrm>
            <a:off x="517675" y="1135225"/>
            <a:ext cx="8260800" cy="723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I added delete function in Order Summary. This helps to manage the order at one place with no need to come back in the user flow.</a:t>
            </a:r>
            <a:endParaRPr/>
          </a:p>
        </p:txBody>
      </p:sp>
      <p:cxnSp>
        <p:nvCxnSpPr>
          <p:cNvPr id="356" name="Google Shape;356;p59"/>
          <p:cNvCxnSpPr/>
          <p:nvPr/>
        </p:nvCxnSpPr>
        <p:spPr>
          <a:xfrm>
            <a:off x="4125588" y="3506150"/>
            <a:ext cx="812100" cy="0"/>
          </a:xfrm>
          <a:prstGeom prst="straightConnector1">
            <a:avLst/>
          </a:prstGeom>
          <a:noFill/>
          <a:ln cap="flat" cmpd="sng" w="28575">
            <a:solidFill>
              <a:srgbClr val="34A853"/>
            </a:solidFill>
            <a:prstDash val="solid"/>
            <a:round/>
            <a:headEnd len="med" w="med" type="none"/>
            <a:tailEnd len="med" w="med" type="triangle"/>
          </a:ln>
        </p:spPr>
      </p:cxnSp>
      <p:sp>
        <p:nvSpPr>
          <p:cNvPr id="357" name="Google Shape;357;p59"/>
          <p:cNvSpPr txBox="1"/>
          <p:nvPr/>
        </p:nvSpPr>
        <p:spPr>
          <a:xfrm>
            <a:off x="1114650" y="2091525"/>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Before usability study</a:t>
            </a:r>
            <a:endParaRPr>
              <a:solidFill>
                <a:srgbClr val="1967D2"/>
              </a:solidFill>
            </a:endParaRPr>
          </a:p>
        </p:txBody>
      </p:sp>
      <p:sp>
        <p:nvSpPr>
          <p:cNvPr id="358" name="Google Shape;358;p59"/>
          <p:cNvSpPr txBox="1"/>
          <p:nvPr/>
        </p:nvSpPr>
        <p:spPr>
          <a:xfrm>
            <a:off x="5682150" y="2067688"/>
            <a:ext cx="2353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a:ea typeface="Open Sans"/>
                <a:cs typeface="Open Sans"/>
                <a:sym typeface="Open Sans"/>
              </a:rPr>
              <a:t>After usability study</a:t>
            </a:r>
            <a:endParaRPr>
              <a:solidFill>
                <a:srgbClr val="1967D2"/>
              </a:solidFill>
            </a:endParaRPr>
          </a:p>
        </p:txBody>
      </p:sp>
      <p:pic>
        <p:nvPicPr>
          <p:cNvPr id="359" name="Google Shape;359;p59"/>
          <p:cNvPicPr preferRelativeResize="0"/>
          <p:nvPr/>
        </p:nvPicPr>
        <p:blipFill rotWithShape="1">
          <a:blip r:embed="rId3">
            <a:alphaModFix/>
          </a:blip>
          <a:srcRect b="19409" l="62919" r="4990" t="20123"/>
          <a:stretch/>
        </p:blipFill>
        <p:spPr>
          <a:xfrm>
            <a:off x="1480350" y="2460825"/>
            <a:ext cx="1826000" cy="2447238"/>
          </a:xfrm>
          <a:prstGeom prst="rect">
            <a:avLst/>
          </a:prstGeom>
          <a:noFill/>
          <a:ln>
            <a:noFill/>
          </a:ln>
        </p:spPr>
      </p:pic>
      <p:pic>
        <p:nvPicPr>
          <p:cNvPr id="360" name="Google Shape;360;p59"/>
          <p:cNvPicPr preferRelativeResize="0"/>
          <p:nvPr/>
        </p:nvPicPr>
        <p:blipFill>
          <a:blip r:embed="rId4">
            <a:alphaModFix/>
          </a:blip>
          <a:stretch>
            <a:fillRect/>
          </a:stretch>
        </p:blipFill>
        <p:spPr>
          <a:xfrm>
            <a:off x="5944487" y="2495513"/>
            <a:ext cx="1829134" cy="2377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0"/>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 Original screen size</a:t>
            </a:r>
            <a:endParaRPr sz="2400">
              <a:solidFill>
                <a:srgbClr val="5F6368"/>
              </a:solidFill>
              <a:latin typeface="Open Sans"/>
              <a:ea typeface="Open Sans"/>
              <a:cs typeface="Open Sans"/>
              <a:sym typeface="Open Sans"/>
            </a:endParaRPr>
          </a:p>
        </p:txBody>
      </p:sp>
      <p:pic>
        <p:nvPicPr>
          <p:cNvPr id="366" name="Google Shape;366;p60"/>
          <p:cNvPicPr preferRelativeResize="0"/>
          <p:nvPr/>
        </p:nvPicPr>
        <p:blipFill>
          <a:blip r:embed="rId3">
            <a:alphaModFix/>
          </a:blip>
          <a:stretch>
            <a:fillRect/>
          </a:stretch>
        </p:blipFill>
        <p:spPr>
          <a:xfrm>
            <a:off x="4535050" y="1078450"/>
            <a:ext cx="2582837" cy="2005000"/>
          </a:xfrm>
          <a:prstGeom prst="rect">
            <a:avLst/>
          </a:prstGeom>
          <a:noFill/>
          <a:ln>
            <a:noFill/>
          </a:ln>
        </p:spPr>
      </p:pic>
      <p:pic>
        <p:nvPicPr>
          <p:cNvPr id="367" name="Google Shape;367;p60"/>
          <p:cNvPicPr preferRelativeResize="0"/>
          <p:nvPr/>
        </p:nvPicPr>
        <p:blipFill>
          <a:blip r:embed="rId4">
            <a:alphaModFix/>
          </a:blip>
          <a:stretch>
            <a:fillRect/>
          </a:stretch>
        </p:blipFill>
        <p:spPr>
          <a:xfrm>
            <a:off x="1762450" y="1078451"/>
            <a:ext cx="2537372" cy="2005001"/>
          </a:xfrm>
          <a:prstGeom prst="rect">
            <a:avLst/>
          </a:prstGeom>
          <a:noFill/>
          <a:ln>
            <a:noFill/>
          </a:ln>
        </p:spPr>
      </p:pic>
      <p:pic>
        <p:nvPicPr>
          <p:cNvPr id="368" name="Google Shape;368;p60"/>
          <p:cNvPicPr preferRelativeResize="0"/>
          <p:nvPr/>
        </p:nvPicPr>
        <p:blipFill>
          <a:blip r:embed="rId5">
            <a:alphaModFix/>
          </a:blip>
          <a:stretch>
            <a:fillRect/>
          </a:stretch>
        </p:blipFill>
        <p:spPr>
          <a:xfrm>
            <a:off x="1762450" y="3209975"/>
            <a:ext cx="2537375" cy="1792706"/>
          </a:xfrm>
          <a:prstGeom prst="rect">
            <a:avLst/>
          </a:prstGeom>
          <a:noFill/>
          <a:ln>
            <a:noFill/>
          </a:ln>
        </p:spPr>
      </p:pic>
      <p:pic>
        <p:nvPicPr>
          <p:cNvPr id="369" name="Google Shape;369;p60"/>
          <p:cNvPicPr preferRelativeResize="0"/>
          <p:nvPr/>
        </p:nvPicPr>
        <p:blipFill>
          <a:blip r:embed="rId6">
            <a:alphaModFix/>
          </a:blip>
          <a:stretch>
            <a:fillRect/>
          </a:stretch>
        </p:blipFill>
        <p:spPr>
          <a:xfrm>
            <a:off x="4535050" y="3209975"/>
            <a:ext cx="2537375" cy="17830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r>
              <a:rPr lang="en" sz="2400">
                <a:solidFill>
                  <a:srgbClr val="5F6368"/>
                </a:solidFill>
                <a:latin typeface="Open Sans"/>
                <a:ea typeface="Open Sans"/>
                <a:cs typeface="Open Sans"/>
                <a:sym typeface="Open Sans"/>
              </a:rPr>
              <a:t>: Screen size variations</a:t>
            </a:r>
            <a:endParaRPr sz="2400">
              <a:solidFill>
                <a:srgbClr val="5F6368"/>
              </a:solidFill>
              <a:latin typeface="Open Sans"/>
              <a:ea typeface="Open Sans"/>
              <a:cs typeface="Open Sans"/>
              <a:sym typeface="Open Sans"/>
            </a:endParaRPr>
          </a:p>
        </p:txBody>
      </p:sp>
      <p:sp>
        <p:nvSpPr>
          <p:cNvPr id="375" name="Google Shape;375;p61"/>
          <p:cNvSpPr txBox="1"/>
          <p:nvPr/>
        </p:nvSpPr>
        <p:spPr>
          <a:xfrm>
            <a:off x="648475" y="1218850"/>
            <a:ext cx="3716100" cy="363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I included considerations for additional screen sizes in my mockups based on my earlier wireframes.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Because typical user is e.g. a user ordering from an office (desktop device), or whoever on its way home (mobile device), I felt it was important to optimize the browsing experience for a range of device sizes. I included </a:t>
            </a:r>
            <a:r>
              <a:rPr lang="en">
                <a:solidFill>
                  <a:srgbClr val="5F6368"/>
                </a:solidFill>
                <a:latin typeface="Open Sans"/>
                <a:ea typeface="Open Sans"/>
                <a:cs typeface="Open Sans"/>
                <a:sym typeface="Open Sans"/>
              </a:rPr>
              <a:t>desktop</a:t>
            </a:r>
            <a:r>
              <a:rPr lang="en">
                <a:solidFill>
                  <a:srgbClr val="5F6368"/>
                </a:solidFill>
                <a:latin typeface="Open Sans"/>
                <a:ea typeface="Open Sans"/>
                <a:cs typeface="Open Sans"/>
                <a:sym typeface="Open Sans"/>
              </a:rPr>
              <a:t> and mobile device so users have the smoothest experience possible. </a:t>
            </a:r>
            <a:endParaRPr>
              <a:solidFill>
                <a:srgbClr val="5F6368"/>
              </a:solidFill>
              <a:latin typeface="Open Sans"/>
              <a:ea typeface="Open Sans"/>
              <a:cs typeface="Open Sans"/>
              <a:sym typeface="Open Sans"/>
            </a:endParaRPr>
          </a:p>
        </p:txBody>
      </p:sp>
      <p:pic>
        <p:nvPicPr>
          <p:cNvPr id="376" name="Google Shape;376;p61"/>
          <p:cNvPicPr preferRelativeResize="0"/>
          <p:nvPr/>
        </p:nvPicPr>
        <p:blipFill>
          <a:blip r:embed="rId3">
            <a:alphaModFix/>
          </a:blip>
          <a:stretch>
            <a:fillRect/>
          </a:stretch>
        </p:blipFill>
        <p:spPr>
          <a:xfrm>
            <a:off x="4452150" y="1078450"/>
            <a:ext cx="2717369" cy="3760251"/>
          </a:xfrm>
          <a:prstGeom prst="rect">
            <a:avLst/>
          </a:prstGeom>
          <a:noFill/>
          <a:ln>
            <a:noFill/>
          </a:ln>
        </p:spPr>
      </p:pic>
      <p:pic>
        <p:nvPicPr>
          <p:cNvPr id="377" name="Google Shape;377;p61"/>
          <p:cNvPicPr preferRelativeResize="0"/>
          <p:nvPr/>
        </p:nvPicPr>
        <p:blipFill>
          <a:blip r:embed="rId4">
            <a:alphaModFix/>
          </a:blip>
          <a:stretch>
            <a:fillRect/>
          </a:stretch>
        </p:blipFill>
        <p:spPr>
          <a:xfrm>
            <a:off x="7400725" y="152400"/>
            <a:ext cx="937732"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2"/>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 prototype</a:t>
            </a:r>
            <a:endParaRPr sz="2400">
              <a:solidFill>
                <a:srgbClr val="5F6368"/>
              </a:solidFill>
              <a:latin typeface="Open Sans"/>
              <a:ea typeface="Open Sans"/>
              <a:cs typeface="Open Sans"/>
              <a:sym typeface="Open Sans"/>
            </a:endParaRPr>
          </a:p>
        </p:txBody>
      </p:sp>
      <p:sp>
        <p:nvSpPr>
          <p:cNvPr id="383" name="Google Shape;383;p62"/>
          <p:cNvSpPr txBox="1"/>
          <p:nvPr/>
        </p:nvSpPr>
        <p:spPr>
          <a:xfrm>
            <a:off x="638850" y="3670250"/>
            <a:ext cx="7866300" cy="1046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My </a:t>
            </a:r>
            <a:r>
              <a:rPr lang="en">
                <a:solidFill>
                  <a:srgbClr val="5F6368"/>
                </a:solidFill>
                <a:latin typeface="Open Sans"/>
                <a:ea typeface="Open Sans"/>
                <a:cs typeface="Open Sans"/>
                <a:sym typeface="Open Sans"/>
              </a:rPr>
              <a:t>hi-fi prototype followed the same user flow as the lo-fi prototype. Some changes is design were including according to usability study.</a:t>
            </a:r>
            <a:r>
              <a:rPr lang="en">
                <a:solidFill>
                  <a:srgbClr val="5F6368"/>
                </a:solidFill>
                <a:latin typeface="Open Sans"/>
                <a:ea typeface="Open Sans"/>
                <a:cs typeface="Open Sans"/>
                <a:sym typeface="Open Sans"/>
              </a:rPr>
              <a:t>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rgbClr val="000000"/>
              </a:buClr>
              <a:buSzPts val="1100"/>
              <a:buFont typeface="Arial"/>
              <a:buNone/>
            </a:pPr>
            <a:r>
              <a:rPr lang="en">
                <a:solidFill>
                  <a:srgbClr val="5F6368"/>
                </a:solidFill>
                <a:latin typeface="Open Sans"/>
                <a:ea typeface="Open Sans"/>
                <a:cs typeface="Open Sans"/>
                <a:sym typeface="Open Sans"/>
              </a:rPr>
              <a:t>View </a:t>
            </a:r>
            <a:r>
              <a:rPr lang="en" u="sng">
                <a:solidFill>
                  <a:schemeClr val="hlink"/>
                </a:solidFill>
                <a:latin typeface="Open Sans"/>
                <a:ea typeface="Open Sans"/>
                <a:cs typeface="Open Sans"/>
                <a:sym typeface="Open Sans"/>
                <a:hlinkClick r:id="rId3"/>
              </a:rPr>
              <a:t>Hi-fi prototype of Café website</a:t>
            </a:r>
            <a:endParaRPr>
              <a:latin typeface="Open Sans"/>
              <a:ea typeface="Open Sans"/>
              <a:cs typeface="Open Sans"/>
              <a:sym typeface="Open Sans"/>
            </a:endParaRPr>
          </a:p>
        </p:txBody>
      </p:sp>
      <p:pic>
        <p:nvPicPr>
          <p:cNvPr id="384" name="Google Shape;384;p62"/>
          <p:cNvPicPr preferRelativeResize="0"/>
          <p:nvPr/>
        </p:nvPicPr>
        <p:blipFill>
          <a:blip r:embed="rId4">
            <a:alphaModFix/>
          </a:blip>
          <a:stretch>
            <a:fillRect/>
          </a:stretch>
        </p:blipFill>
        <p:spPr>
          <a:xfrm>
            <a:off x="1314175" y="1132477"/>
            <a:ext cx="6515650" cy="2235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3"/>
          <p:cNvSpPr txBox="1"/>
          <p:nvPr/>
        </p:nvSpPr>
        <p:spPr>
          <a:xfrm>
            <a:off x="517675" y="5243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390" name="Google Shape;390;p63"/>
          <p:cNvSpPr/>
          <p:nvPr/>
        </p:nvSpPr>
        <p:spPr>
          <a:xfrm>
            <a:off x="5176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3"/>
          <p:cNvSpPr/>
          <p:nvPr/>
        </p:nvSpPr>
        <p:spPr>
          <a:xfrm>
            <a:off x="31752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3"/>
          <p:cNvSpPr txBox="1"/>
          <p:nvPr/>
        </p:nvSpPr>
        <p:spPr>
          <a:xfrm>
            <a:off x="3368925" y="1917800"/>
            <a:ext cx="2049000" cy="143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I used hierarchical model when menu and other main screens are placed on top of every </a:t>
            </a:r>
            <a:r>
              <a:rPr lang="en" sz="1200">
                <a:solidFill>
                  <a:srgbClr val="5F6368"/>
                </a:solidFill>
                <a:latin typeface="Open Sans"/>
                <a:ea typeface="Open Sans"/>
                <a:cs typeface="Open Sans"/>
                <a:sym typeface="Open Sans"/>
              </a:rPr>
              <a:t>screen</a:t>
            </a:r>
            <a:r>
              <a:rPr lang="en" sz="1200">
                <a:solidFill>
                  <a:srgbClr val="5F6368"/>
                </a:solidFill>
                <a:latin typeface="Open Sans"/>
                <a:ea typeface="Open Sans"/>
                <a:cs typeface="Open Sans"/>
                <a:sym typeface="Open Sans"/>
              </a:rPr>
              <a:t>. This supports easy user flow and visual hierarchy. </a:t>
            </a:r>
            <a:endParaRPr sz="1200"/>
          </a:p>
        </p:txBody>
      </p:sp>
      <p:sp>
        <p:nvSpPr>
          <p:cNvPr id="393" name="Google Shape;393;p63"/>
          <p:cNvSpPr/>
          <p:nvPr/>
        </p:nvSpPr>
        <p:spPr>
          <a:xfrm>
            <a:off x="5832875"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3"/>
          <p:cNvSpPr/>
          <p:nvPr/>
        </p:nvSpPr>
        <p:spPr>
          <a:xfrm>
            <a:off x="14791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95" name="Google Shape;395;p63"/>
          <p:cNvSpPr/>
          <p:nvPr/>
        </p:nvSpPr>
        <p:spPr>
          <a:xfrm>
            <a:off x="41367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396" name="Google Shape;396;p63"/>
          <p:cNvSpPr/>
          <p:nvPr/>
        </p:nvSpPr>
        <p:spPr>
          <a:xfrm>
            <a:off x="6794375" y="12339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397" name="Google Shape;397;p63"/>
          <p:cNvSpPr txBox="1"/>
          <p:nvPr/>
        </p:nvSpPr>
        <p:spPr>
          <a:xfrm>
            <a:off x="711325" y="1917800"/>
            <a:ext cx="2049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I used headings with different sized text for clear visual hierarchy </a:t>
            </a:r>
            <a:endParaRPr sz="1200"/>
          </a:p>
        </p:txBody>
      </p:sp>
      <p:sp>
        <p:nvSpPr>
          <p:cNvPr id="398" name="Google Shape;398;p63"/>
          <p:cNvSpPr txBox="1"/>
          <p:nvPr/>
        </p:nvSpPr>
        <p:spPr>
          <a:xfrm>
            <a:off x="6026525" y="1917800"/>
            <a:ext cx="2049000" cy="2281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Rule 60-30-10 was applied. This added emphasis and also helps with attention to certain step-by-step order.</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Blue and orange color palette was used. Blue design is both fresh and calm.</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402" name="Shape 402"/>
        <p:cNvGrpSpPr/>
        <p:nvPr/>
      </p:nvGrpSpPr>
      <p:grpSpPr>
        <a:xfrm>
          <a:off x="0" y="0"/>
          <a:ext cx="0" cy="0"/>
          <a:chOff x="0" y="0"/>
          <a:chExt cx="0" cy="0"/>
        </a:xfrm>
      </p:grpSpPr>
      <p:sp>
        <p:nvSpPr>
          <p:cNvPr id="403" name="Google Shape;403;p64"/>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404" name="Google Shape;404;p64"/>
          <p:cNvSpPr txBox="1"/>
          <p:nvPr/>
        </p:nvSpPr>
        <p:spPr>
          <a:xfrm>
            <a:off x="-468875" y="22947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405" name="Google Shape;405;p64"/>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5"/>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411" name="Google Shape;411;p65"/>
          <p:cNvSpPr txBox="1"/>
          <p:nvPr/>
        </p:nvSpPr>
        <p:spPr>
          <a:xfrm>
            <a:off x="539600" y="2097500"/>
            <a:ext cx="3446100" cy="3186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This website will allow to order fast and comfortable and it doesn't matter, if it is coffee, brunch or whatever to offices or homes. In addition, it will help to organize orders in a café as well.</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The information included will be up to date all the time, thanks to section “Blog/News and tips”.</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412" name="Google Shape;412;p65"/>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5"/>
          <p:cNvSpPr/>
          <p:nvPr/>
        </p:nvSpPr>
        <p:spPr>
          <a:xfrm>
            <a:off x="44958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5"/>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415" name="Google Shape;415;p65"/>
          <p:cNvGrpSpPr/>
          <p:nvPr/>
        </p:nvGrpSpPr>
        <p:grpSpPr>
          <a:xfrm>
            <a:off x="4605678" y="1676963"/>
            <a:ext cx="293543" cy="227362"/>
            <a:chOff x="420350" y="238125"/>
            <a:chExt cx="6779275" cy="5238750"/>
          </a:xfrm>
        </p:grpSpPr>
        <p:sp>
          <p:nvSpPr>
            <p:cNvPr id="416" name="Google Shape;416;p65"/>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5"/>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5"/>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5"/>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65"/>
          <p:cNvSpPr txBox="1"/>
          <p:nvPr/>
        </p:nvSpPr>
        <p:spPr>
          <a:xfrm>
            <a:off x="4495800" y="2151525"/>
            <a:ext cx="3446100" cy="1523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I learned how important is to focus on the user. This real user needs help to create design ideas and solution usable, equitable, enjoyable and useful.</a:t>
            </a:r>
            <a:endParaRPr b="1" sz="1200">
              <a:solidFill>
                <a:srgbClr val="4285F4"/>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6"/>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426" name="Google Shape;426;p66"/>
          <p:cNvSpPr/>
          <p:nvPr/>
        </p:nvSpPr>
        <p:spPr>
          <a:xfrm>
            <a:off x="2025050"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6"/>
          <p:cNvSpPr/>
          <p:nvPr/>
        </p:nvSpPr>
        <p:spPr>
          <a:xfrm>
            <a:off x="4682650" y="1472325"/>
            <a:ext cx="2436300" cy="31743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6"/>
          <p:cNvSpPr/>
          <p:nvPr/>
        </p:nvSpPr>
        <p:spPr>
          <a:xfrm>
            <a:off x="2986550"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429" name="Google Shape;429;p66"/>
          <p:cNvSpPr/>
          <p:nvPr/>
        </p:nvSpPr>
        <p:spPr>
          <a:xfrm>
            <a:off x="5644150" y="1187633"/>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430" name="Google Shape;430;p66"/>
          <p:cNvSpPr txBox="1"/>
          <p:nvPr/>
        </p:nvSpPr>
        <p:spPr>
          <a:xfrm>
            <a:off x="2218700" y="2006375"/>
            <a:ext cx="2049000" cy="1431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The design process is complex, next step is to observe using the website, in case any further user needs will appear.</a:t>
            </a:r>
            <a:endParaRPr sz="1200"/>
          </a:p>
        </p:txBody>
      </p:sp>
      <p:sp>
        <p:nvSpPr>
          <p:cNvPr id="431" name="Google Shape;431;p66"/>
          <p:cNvSpPr txBox="1"/>
          <p:nvPr/>
        </p:nvSpPr>
        <p:spPr>
          <a:xfrm>
            <a:off x="4876300" y="2006375"/>
            <a:ext cx="2049000" cy="164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In case further user needs, these will be include based on usability study.</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These user needs will be monitored every year.</a:t>
            </a:r>
            <a:endParaRPr sz="1200">
              <a:solidFill>
                <a:srgbClr val="5F6368"/>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7"/>
          <p:cNvSpPr txBox="1"/>
          <p:nvPr/>
        </p:nvSpPr>
        <p:spPr>
          <a:xfrm>
            <a:off x="517675" y="5243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Let’s connect!</a:t>
            </a:r>
            <a:endParaRPr sz="2400">
              <a:solidFill>
                <a:srgbClr val="5F6368"/>
              </a:solidFill>
              <a:latin typeface="Open Sans"/>
              <a:ea typeface="Open Sans"/>
              <a:cs typeface="Open Sans"/>
              <a:sym typeface="Open Sans"/>
            </a:endParaRPr>
          </a:p>
        </p:txBody>
      </p:sp>
      <p:sp>
        <p:nvSpPr>
          <p:cNvPr id="437" name="Google Shape;437;p67"/>
          <p:cNvSpPr txBox="1"/>
          <p:nvPr/>
        </p:nvSpPr>
        <p:spPr>
          <a:xfrm>
            <a:off x="3064600" y="-1016100"/>
            <a:ext cx="65094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Insert a few sentences summarizing the next steps you would take with this project and why. Feel free to organize next steps in a bullet point list. </a:t>
            </a:r>
            <a:endParaRPr>
              <a:solidFill>
                <a:srgbClr val="5F6368"/>
              </a:solidFill>
              <a:latin typeface="Open Sans"/>
              <a:ea typeface="Open Sans"/>
              <a:cs typeface="Open Sans"/>
              <a:sym typeface="Open Sans"/>
            </a:endParaRPr>
          </a:p>
        </p:txBody>
      </p:sp>
      <p:sp>
        <p:nvSpPr>
          <p:cNvPr id="438" name="Google Shape;438;p67"/>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7"/>
          <p:cNvSpPr/>
          <p:nvPr/>
        </p:nvSpPr>
        <p:spPr>
          <a:xfrm>
            <a:off x="4230475" y="1602212"/>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7"/>
          <p:cNvSpPr/>
          <p:nvPr/>
        </p:nvSpPr>
        <p:spPr>
          <a:xfrm>
            <a:off x="4361825" y="1734124"/>
            <a:ext cx="250599" cy="249449"/>
          </a:xfrm>
          <a:custGeom>
            <a:rect b="b" l="l" r="r" t="t"/>
            <a:pathLst>
              <a:path extrusionOk="0" h="962" w="964">
                <a:moveTo>
                  <a:pt x="774" y="400"/>
                </a:moveTo>
                <a:lnTo>
                  <a:pt x="562" y="189"/>
                </a:lnTo>
                <a:lnTo>
                  <a:pt x="0" y="749"/>
                </a:lnTo>
                <a:lnTo>
                  <a:pt x="0" y="961"/>
                </a:lnTo>
                <a:lnTo>
                  <a:pt x="212" y="961"/>
                </a:lnTo>
                <a:lnTo>
                  <a:pt x="774" y="400"/>
                </a:lnTo>
                <a:close/>
                <a:moveTo>
                  <a:pt x="940" y="234"/>
                </a:moveTo>
                <a:cubicBezTo>
                  <a:pt x="963" y="211"/>
                  <a:pt x="963" y="177"/>
                  <a:pt x="940" y="155"/>
                </a:cubicBezTo>
                <a:lnTo>
                  <a:pt x="807" y="22"/>
                </a:lnTo>
                <a:cubicBezTo>
                  <a:pt x="785" y="0"/>
                  <a:pt x="751" y="0"/>
                  <a:pt x="728" y="22"/>
                </a:cubicBezTo>
                <a:lnTo>
                  <a:pt x="618" y="132"/>
                </a:lnTo>
                <a:lnTo>
                  <a:pt x="830" y="344"/>
                </a:lnTo>
                <a:lnTo>
                  <a:pt x="940" y="2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441" name="Google Shape;441;p67"/>
          <p:cNvSpPr txBox="1"/>
          <p:nvPr/>
        </p:nvSpPr>
        <p:spPr>
          <a:xfrm>
            <a:off x="919075" y="2461800"/>
            <a:ext cx="7136100" cy="1644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Thank you for paying attention to this Café website</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If you are interested, I invite you to visit </a:t>
            </a:r>
            <a:r>
              <a:rPr lang="en" sz="1200">
                <a:solidFill>
                  <a:srgbClr val="5F6368"/>
                </a:solidFill>
                <a:latin typeface="Open Sans"/>
                <a:ea typeface="Open Sans"/>
                <a:cs typeface="Open Sans"/>
                <a:sym typeface="Open Sans"/>
              </a:rPr>
              <a:t>my</a:t>
            </a:r>
            <a:r>
              <a:rPr lang="en" sz="1200">
                <a:solidFill>
                  <a:srgbClr val="5F6368"/>
                </a:solidFill>
                <a:latin typeface="Open Sans"/>
                <a:ea typeface="Open Sans"/>
                <a:cs typeface="Open Sans"/>
                <a:sym typeface="Open Sans"/>
              </a:rPr>
              <a:t> </a:t>
            </a:r>
            <a:r>
              <a:rPr lang="en" sz="1200">
                <a:solidFill>
                  <a:srgbClr val="5F6368"/>
                </a:solidFill>
                <a:latin typeface="Open Sans"/>
                <a:ea typeface="Open Sans"/>
                <a:cs typeface="Open Sans"/>
                <a:sym typeface="Open Sans"/>
              </a:rPr>
              <a:t>website with more ideas.</a:t>
            </a:r>
            <a:r>
              <a:rPr lang="en" sz="1200">
                <a:solidFill>
                  <a:srgbClr val="5F6368"/>
                </a:solidFill>
                <a:latin typeface="Open Sans"/>
                <a:ea typeface="Open Sans"/>
                <a:cs typeface="Open Sans"/>
                <a:sym typeface="Open Sans"/>
              </a:rPr>
              <a:t>PJana Nozickova</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rPr lang="en" sz="1200" u="sng">
                <a:solidFill>
                  <a:srgbClr val="0097A7"/>
                </a:solidFill>
                <a:latin typeface="Open Sans"/>
                <a:ea typeface="Open Sans"/>
                <a:cs typeface="Open Sans"/>
                <a:sym typeface="Open Sans"/>
                <a:hlinkClick r:id="rId3">
                  <a:extLst>
                    <a:ext uri="{A12FA001-AC4F-418D-AE19-62706E023703}">
                      <ahyp:hlinkClr val="tx"/>
                    </a:ext>
                  </a:extLst>
                </a:hlinkClick>
              </a:rPr>
              <a:t>nozickovaj@gmail.com</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15000"/>
              </a:lnSpc>
              <a:spcBef>
                <a:spcPts val="0"/>
              </a:spcBef>
              <a:spcAft>
                <a:spcPts val="0"/>
              </a:spcAft>
              <a:buClr>
                <a:srgbClr val="000000"/>
              </a:buClr>
              <a:buSzPts val="1100"/>
              <a:buFont typeface="Arial"/>
              <a:buNone/>
            </a:pPr>
            <a:r>
              <a:rPr lang="en" sz="1200">
                <a:solidFill>
                  <a:srgbClr val="5F6368"/>
                </a:solidFill>
                <a:latin typeface="Open Sans"/>
                <a:ea typeface="Open Sans"/>
                <a:cs typeface="Open Sans"/>
                <a:sym typeface="Open Sans"/>
              </a:rPr>
              <a:t>jananozickova.cz</a:t>
            </a:r>
            <a:endParaRPr sz="1200">
              <a:solidFill>
                <a:srgbClr val="5F6368"/>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F6368"/>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41"/>
          <p:cNvSpPr txBox="1"/>
          <p:nvPr/>
        </p:nvSpPr>
        <p:spPr>
          <a:xfrm>
            <a:off x="517675" y="2237975"/>
            <a:ext cx="34461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Solving ordering system to be quick, simple design, reliable and consider disabilities. Next thing is a menu, which should cover food intolerances, but the offer should remain varied for all visitors.</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73" name="Google Shape;173;p41"/>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74" name="Google Shape;174;p41"/>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1"/>
          <p:cNvSpPr txBox="1"/>
          <p:nvPr/>
        </p:nvSpPr>
        <p:spPr>
          <a:xfrm>
            <a:off x="4572000" y="2237975"/>
            <a:ext cx="3446100" cy="23550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Design an ordering system of a cafe, which will suit for people of 18-50 years old, different genders and including disabilities. Design is going to solve menu and ordering process for a cafe providing clear navigation and fast checkout process.</a:t>
            </a:r>
            <a:endParaRPr b="1" sz="1200">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p:txBody>
      </p:sp>
      <p:sp>
        <p:nvSpPr>
          <p:cNvPr id="176" name="Google Shape;176;p41"/>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1"/>
          <p:cNvSpPr/>
          <p:nvPr/>
        </p:nvSpPr>
        <p:spPr>
          <a:xfrm>
            <a:off x="46842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78" name="Google Shape;178;p41"/>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2"/>
          <p:cNvSpPr txBox="1"/>
          <p:nvPr/>
        </p:nvSpPr>
        <p:spPr>
          <a:xfrm>
            <a:off x="517675" y="2237975"/>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lead UX designer</a:t>
            </a:r>
            <a:endParaRPr sz="1200">
              <a:solidFill>
                <a:srgbClr val="5F6368"/>
              </a:solidFill>
              <a:latin typeface="Open Sans"/>
              <a:ea typeface="Open Sans"/>
              <a:cs typeface="Open Sans"/>
              <a:sym typeface="Open Sans"/>
            </a:endParaRPr>
          </a:p>
        </p:txBody>
      </p:sp>
      <p:sp>
        <p:nvSpPr>
          <p:cNvPr id="184" name="Google Shape;184;p42"/>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85" name="Google Shape;185;p42"/>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42"/>
          <p:cNvSpPr txBox="1"/>
          <p:nvPr/>
        </p:nvSpPr>
        <p:spPr>
          <a:xfrm>
            <a:off x="4572000"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a:t>
            </a:r>
            <a:r>
              <a:rPr lang="en">
                <a:solidFill>
                  <a:srgbClr val="4285F4"/>
                </a:solidFill>
                <a:latin typeface="Open Sans SemiBold"/>
                <a:ea typeface="Open Sans SemiBold"/>
                <a:cs typeface="Open Sans SemiBold"/>
                <a:sym typeface="Open Sans SemiBold"/>
              </a:rPr>
              <a:t>onsibilities</a:t>
            </a:r>
            <a:r>
              <a:rPr lang="en">
                <a:solidFill>
                  <a:srgbClr val="1967D2"/>
                </a:solidFill>
                <a:latin typeface="Open Sans SemiBold"/>
                <a:ea typeface="Open Sans SemiBold"/>
                <a:cs typeface="Open Sans SemiBold"/>
                <a:sym typeface="Open Sans SemiBold"/>
              </a:rPr>
              <a:t>:</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a:t>
            </a:r>
            <a:r>
              <a:rPr lang="en" sz="1200">
                <a:solidFill>
                  <a:srgbClr val="5F6368"/>
                </a:solidFill>
                <a:latin typeface="Open Sans"/>
                <a:ea typeface="Open Sans"/>
                <a:cs typeface="Open Sans"/>
                <a:sym typeface="Open Sans"/>
              </a:rPr>
              <a:t>ser research, paper and digital wireframing, Lo-fi and Hi-fi prototyping, Mockups, accounting for </a:t>
            </a:r>
            <a:r>
              <a:rPr lang="en" sz="1200">
                <a:solidFill>
                  <a:srgbClr val="5F6368"/>
                </a:solidFill>
                <a:latin typeface="Open Sans"/>
                <a:ea typeface="Open Sans"/>
                <a:cs typeface="Open Sans"/>
                <a:sym typeface="Open Sans"/>
              </a:rPr>
              <a:t>accessibility</a:t>
            </a:r>
            <a:r>
              <a:rPr lang="en" sz="1200">
                <a:solidFill>
                  <a:srgbClr val="5F6368"/>
                </a:solidFill>
                <a:latin typeface="Open Sans"/>
                <a:ea typeface="Open Sans"/>
                <a:cs typeface="Open Sans"/>
                <a:sym typeface="Open Sans"/>
              </a:rPr>
              <a:t>, responsive design</a:t>
            </a:r>
            <a:endParaRPr b="1" sz="1200">
              <a:solidFill>
                <a:srgbClr val="4285F4"/>
              </a:solidFill>
              <a:latin typeface="Open Sans"/>
              <a:ea typeface="Open Sans"/>
              <a:cs typeface="Open Sans"/>
              <a:sym typeface="Open Sans"/>
            </a:endParaRPr>
          </a:p>
        </p:txBody>
      </p:sp>
      <p:sp>
        <p:nvSpPr>
          <p:cNvPr id="187" name="Google Shape;187;p42"/>
          <p:cNvSpPr/>
          <p:nvPr/>
        </p:nvSpPr>
        <p:spPr>
          <a:xfrm>
            <a:off x="45720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2"/>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89" name="Google Shape;189;p42"/>
          <p:cNvSpPr/>
          <p:nvPr/>
        </p:nvSpPr>
        <p:spPr>
          <a:xfrm>
            <a:off x="46856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93" name="Shape 193"/>
        <p:cNvGrpSpPr/>
        <p:nvPr/>
      </p:nvGrpSpPr>
      <p:grpSpPr>
        <a:xfrm>
          <a:off x="0" y="0"/>
          <a:ext cx="0" cy="0"/>
          <a:chOff x="0" y="0"/>
          <a:chExt cx="0" cy="0"/>
        </a:xfrm>
      </p:grpSpPr>
      <p:sp>
        <p:nvSpPr>
          <p:cNvPr id="194" name="Google Shape;194;p43"/>
          <p:cNvSpPr txBox="1"/>
          <p:nvPr/>
        </p:nvSpPr>
        <p:spPr>
          <a:xfrm>
            <a:off x="-460025" y="20823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95" name="Google Shape;195;p43"/>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a:t>
            </a:r>
            <a:r>
              <a:rPr lang="en">
                <a:solidFill>
                  <a:srgbClr val="FFFFFF"/>
                </a:solidFill>
                <a:latin typeface="Open Sans"/>
                <a:ea typeface="Open Sans"/>
                <a:cs typeface="Open Sans"/>
                <a:sym typeface="Open Sans"/>
              </a:rPr>
              <a:t>maps</a:t>
            </a:r>
            <a:endParaRPr>
              <a:solidFill>
                <a:srgbClr val="FFFFFF"/>
              </a:solidFill>
              <a:latin typeface="Open Sans"/>
              <a:ea typeface="Open Sans"/>
              <a:cs typeface="Open Sans"/>
              <a:sym typeface="Open Sans"/>
            </a:endParaRPr>
          </a:p>
        </p:txBody>
      </p:sp>
      <p:cxnSp>
        <p:nvCxnSpPr>
          <p:cNvPr id="196" name="Google Shape;196;p43"/>
          <p:cNvCxnSpPr/>
          <p:nvPr/>
        </p:nvCxnSpPr>
        <p:spPr>
          <a:xfrm>
            <a:off x="3460100" y="1032150"/>
            <a:ext cx="36600" cy="3079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4"/>
          <p:cNvSpPr/>
          <p:nvPr/>
        </p:nvSpPr>
        <p:spPr>
          <a:xfrm>
            <a:off x="517675" y="1832019"/>
            <a:ext cx="7938900" cy="25104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4"/>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203" name="Google Shape;203;p44"/>
          <p:cNvSpPr txBox="1"/>
          <p:nvPr/>
        </p:nvSpPr>
        <p:spPr>
          <a:xfrm>
            <a:off x="919075" y="2461800"/>
            <a:ext cx="7136100" cy="20421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I conducted an interview to understand users and their needs. I prepared an interview questions to built empathy with users. I conducted secondary research online as well, to find out, how websites for food ordering work.</a:t>
            </a:r>
            <a:endParaRPr b="1" sz="1050">
              <a:solidFill>
                <a:srgbClr val="999999"/>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t/>
            </a:r>
            <a:endParaRPr b="1" sz="1050">
              <a:solidFill>
                <a:srgbClr val="999999"/>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The research supported some of my assumptions, but brought many new items to include in addition, like food intolerances, different technique skills, different frustrations about menu and ordering App. The research revealed some nice-to-have challenges (e.g. a seasonal offer or favorite items).</a:t>
            </a:r>
            <a:endParaRPr b="1" sz="1050">
              <a:solidFill>
                <a:srgbClr val="999999"/>
              </a:solidFill>
              <a:highlight>
                <a:schemeClr val="lt1"/>
              </a:highlight>
            </a:endParaRPr>
          </a:p>
          <a:p>
            <a:pPr indent="0" lvl="0" marL="0" rtl="0" algn="ctr">
              <a:lnSpc>
                <a:spcPct val="115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p:txBody>
      </p:sp>
      <p:sp>
        <p:nvSpPr>
          <p:cNvPr id="204" name="Google Shape;204;p44"/>
          <p:cNvSpPr/>
          <p:nvPr/>
        </p:nvSpPr>
        <p:spPr>
          <a:xfrm>
            <a:off x="4230475" y="16022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4"/>
          <p:cNvSpPr/>
          <p:nvPr/>
        </p:nvSpPr>
        <p:spPr>
          <a:xfrm>
            <a:off x="4373201" y="17449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5"/>
          <p:cNvSpPr txBox="1"/>
          <p:nvPr/>
        </p:nvSpPr>
        <p:spPr>
          <a:xfrm>
            <a:off x="517675" y="5243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211" name="Google Shape;211;p45"/>
          <p:cNvSpPr txBox="1"/>
          <p:nvPr/>
        </p:nvSpPr>
        <p:spPr>
          <a:xfrm>
            <a:off x="44146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Time</a:t>
            </a:r>
            <a:endParaRPr>
              <a:solidFill>
                <a:srgbClr val="4285F4"/>
              </a:solidFill>
              <a:latin typeface="Open Sans SemiBold"/>
              <a:ea typeface="Open Sans SemiBold"/>
              <a:cs typeface="Open Sans SemiBold"/>
              <a:sym typeface="Open Sans SemiBold"/>
            </a:endParaRPr>
          </a:p>
        </p:txBody>
      </p:sp>
      <p:sp>
        <p:nvSpPr>
          <p:cNvPr id="212" name="Google Shape;212;p45"/>
          <p:cNvSpPr txBox="1"/>
          <p:nvPr/>
        </p:nvSpPr>
        <p:spPr>
          <a:xfrm>
            <a:off x="441475" y="2522475"/>
            <a:ext cx="1872600" cy="7941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Busy people have no time to spend on preparing food.</a:t>
            </a:r>
            <a:endParaRPr sz="1200"/>
          </a:p>
        </p:txBody>
      </p:sp>
      <p:sp>
        <p:nvSpPr>
          <p:cNvPr id="213" name="Google Shape;213;p45"/>
          <p:cNvSpPr txBox="1"/>
          <p:nvPr/>
        </p:nvSpPr>
        <p:spPr>
          <a:xfrm>
            <a:off x="2582713"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Accessibility</a:t>
            </a:r>
            <a:endParaRPr>
              <a:solidFill>
                <a:srgbClr val="4285F4"/>
              </a:solidFill>
              <a:latin typeface="Open Sans SemiBold"/>
              <a:ea typeface="Open Sans SemiBold"/>
              <a:cs typeface="Open Sans SemiBold"/>
              <a:sym typeface="Open Sans SemiBold"/>
            </a:endParaRPr>
          </a:p>
        </p:txBody>
      </p:sp>
      <p:sp>
        <p:nvSpPr>
          <p:cNvPr id="214" name="Google Shape;214;p45"/>
          <p:cNvSpPr txBox="1"/>
          <p:nvPr/>
        </p:nvSpPr>
        <p:spPr>
          <a:xfrm>
            <a:off x="2582725" y="2522475"/>
            <a:ext cx="1872600" cy="1006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People with disabilities are disadvantaged, as food platform has no assistive technologies.</a:t>
            </a:r>
            <a:endParaRPr sz="1200"/>
          </a:p>
        </p:txBody>
      </p:sp>
      <p:sp>
        <p:nvSpPr>
          <p:cNvPr id="215" name="Google Shape;215;p45"/>
          <p:cNvSpPr txBox="1"/>
          <p:nvPr/>
        </p:nvSpPr>
        <p:spPr>
          <a:xfrm>
            <a:off x="472396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Food intolerances</a:t>
            </a:r>
            <a:endParaRPr>
              <a:solidFill>
                <a:srgbClr val="4285F4"/>
              </a:solidFill>
              <a:latin typeface="Open Sans SemiBold"/>
              <a:ea typeface="Open Sans SemiBold"/>
              <a:cs typeface="Open Sans SemiBold"/>
              <a:sym typeface="Open Sans SemiBold"/>
            </a:endParaRPr>
          </a:p>
        </p:txBody>
      </p:sp>
      <p:sp>
        <p:nvSpPr>
          <p:cNvPr id="216" name="Google Shape;216;p45"/>
          <p:cNvSpPr txBox="1"/>
          <p:nvPr/>
        </p:nvSpPr>
        <p:spPr>
          <a:xfrm>
            <a:off x="4723969" y="2522475"/>
            <a:ext cx="1872600" cy="10065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Food platforms do not include requirements about food allergies and intolerances.</a:t>
            </a:r>
            <a:endParaRPr sz="1200"/>
          </a:p>
        </p:txBody>
      </p:sp>
      <p:sp>
        <p:nvSpPr>
          <p:cNvPr id="217" name="Google Shape;217;p45"/>
          <p:cNvSpPr txBox="1"/>
          <p:nvPr/>
        </p:nvSpPr>
        <p:spPr>
          <a:xfrm>
            <a:off x="6865219" y="2008850"/>
            <a:ext cx="1872600" cy="4002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Reliable delivery</a:t>
            </a:r>
            <a:endParaRPr>
              <a:solidFill>
                <a:srgbClr val="4285F4"/>
              </a:solidFill>
              <a:latin typeface="Open Sans SemiBold"/>
              <a:ea typeface="Open Sans SemiBold"/>
              <a:cs typeface="Open Sans SemiBold"/>
              <a:sym typeface="Open Sans SemiBold"/>
            </a:endParaRPr>
          </a:p>
        </p:txBody>
      </p:sp>
      <p:sp>
        <p:nvSpPr>
          <p:cNvPr id="218" name="Google Shape;218;p45"/>
          <p:cNvSpPr txBox="1"/>
          <p:nvPr/>
        </p:nvSpPr>
        <p:spPr>
          <a:xfrm>
            <a:off x="6865219" y="2522475"/>
            <a:ext cx="1872600" cy="12189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sz="1200">
                <a:solidFill>
                  <a:srgbClr val="5F6368"/>
                </a:solidFill>
                <a:latin typeface="Open Sans"/>
                <a:ea typeface="Open Sans"/>
                <a:cs typeface="Open Sans"/>
                <a:sym typeface="Open Sans"/>
              </a:rPr>
              <a:t>People are afraid of troubles with delivery, which is not on time, or coffee is not delivered hot.</a:t>
            </a:r>
            <a:endParaRPr sz="1200"/>
          </a:p>
        </p:txBody>
      </p:sp>
      <p:sp>
        <p:nvSpPr>
          <p:cNvPr id="219" name="Google Shape;219;p45"/>
          <p:cNvSpPr/>
          <p:nvPr/>
        </p:nvSpPr>
        <p:spPr>
          <a:xfrm>
            <a:off x="11211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20" name="Google Shape;220;p45"/>
          <p:cNvSpPr/>
          <p:nvPr/>
        </p:nvSpPr>
        <p:spPr>
          <a:xfrm>
            <a:off x="32623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21" name="Google Shape;221;p45"/>
          <p:cNvSpPr/>
          <p:nvPr/>
        </p:nvSpPr>
        <p:spPr>
          <a:xfrm>
            <a:off x="540362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
        <p:nvSpPr>
          <p:cNvPr id="222" name="Google Shape;222;p45"/>
          <p:cNvSpPr/>
          <p:nvPr/>
        </p:nvSpPr>
        <p:spPr>
          <a:xfrm>
            <a:off x="7544875" y="13821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4</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6"/>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Monika Studničková</a:t>
            </a:r>
            <a:endParaRPr b="1" sz="2400">
              <a:solidFill>
                <a:srgbClr val="5F6368"/>
              </a:solidFill>
              <a:latin typeface="Open Sans"/>
              <a:ea typeface="Open Sans"/>
              <a:cs typeface="Open Sans"/>
              <a:sym typeface="Open Sans"/>
            </a:endParaRPr>
          </a:p>
        </p:txBody>
      </p:sp>
      <p:pic>
        <p:nvPicPr>
          <p:cNvPr id="228" name="Google Shape;228;p46"/>
          <p:cNvPicPr preferRelativeResize="0"/>
          <p:nvPr/>
        </p:nvPicPr>
        <p:blipFill rotWithShape="1">
          <a:blip r:embed="rId3">
            <a:alphaModFix/>
          </a:blip>
          <a:srcRect b="0" l="1468" r="0" t="0"/>
          <a:stretch/>
        </p:blipFill>
        <p:spPr>
          <a:xfrm>
            <a:off x="2749775" y="1213050"/>
            <a:ext cx="6081874" cy="3387624"/>
          </a:xfrm>
          <a:prstGeom prst="rect">
            <a:avLst/>
          </a:prstGeom>
          <a:noFill/>
          <a:ln>
            <a:noFill/>
          </a:ln>
        </p:spPr>
      </p:pic>
      <p:sp>
        <p:nvSpPr>
          <p:cNvPr id="229" name="Google Shape;229;p46"/>
          <p:cNvSpPr txBox="1"/>
          <p:nvPr/>
        </p:nvSpPr>
        <p:spPr>
          <a:xfrm>
            <a:off x="356750" y="1537350"/>
            <a:ext cx="2095800" cy="27012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1300">
                <a:solidFill>
                  <a:srgbClr val="EA4335"/>
                </a:solidFill>
                <a:latin typeface="Open Sans"/>
                <a:ea typeface="Open Sans"/>
                <a:cs typeface="Open Sans"/>
                <a:sym typeface="Open Sans"/>
              </a:rPr>
              <a:t>Problem statement: </a:t>
            </a:r>
            <a:endParaRPr sz="1300">
              <a:solidFill>
                <a:srgbClr val="EA4335"/>
              </a:solidFill>
              <a:latin typeface="Open Sans"/>
              <a:ea typeface="Open Sans"/>
              <a:cs typeface="Open Sans"/>
              <a:sym typeface="Open Sans"/>
            </a:endParaRPr>
          </a:p>
          <a:p>
            <a:pPr indent="0" lvl="0" marL="0" rtl="0" algn="l">
              <a:lnSpc>
                <a:spcPct val="115000"/>
              </a:lnSpc>
              <a:spcBef>
                <a:spcPts val="0"/>
              </a:spcBef>
              <a:spcAft>
                <a:spcPts val="0"/>
              </a:spcAft>
              <a:buNone/>
            </a:pPr>
            <a:r>
              <a:rPr lang="en" sz="1300">
                <a:solidFill>
                  <a:srgbClr val="5F6368"/>
                </a:solidFill>
                <a:latin typeface="Open Sans"/>
                <a:ea typeface="Open Sans"/>
                <a:cs typeface="Open Sans"/>
                <a:sym typeface="Open Sans"/>
              </a:rPr>
              <a:t>Monika is a cafe lover who needs to try new things and enjoy brunch with her boyfriend or her friends because she doesn't want to cook on weekend's morning and she does not want to bother with a breakfast.</a:t>
            </a:r>
            <a:endParaRPr sz="1300">
              <a:solidFill>
                <a:srgbClr val="E374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a:solidFill>
                <a:srgbClr val="188038"/>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7"/>
          <p:cNvSpPr txBox="1"/>
          <p:nvPr/>
        </p:nvSpPr>
        <p:spPr>
          <a:xfrm>
            <a:off x="517675" y="5243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235" name="Google Shape;235;p47"/>
          <p:cNvSpPr txBox="1"/>
          <p:nvPr/>
        </p:nvSpPr>
        <p:spPr>
          <a:xfrm>
            <a:off x="517675" y="1522550"/>
            <a:ext cx="2421300" cy="1693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Mapping Monika's user journey, how easy and comfortable is to get a coffee and breakfast from a cafe.</a:t>
            </a:r>
            <a:endParaRPr/>
          </a:p>
        </p:txBody>
      </p:sp>
      <p:pic>
        <p:nvPicPr>
          <p:cNvPr id="236" name="Google Shape;236;p47"/>
          <p:cNvPicPr preferRelativeResize="0"/>
          <p:nvPr/>
        </p:nvPicPr>
        <p:blipFill>
          <a:blip r:embed="rId3">
            <a:alphaModFix/>
          </a:blip>
          <a:stretch>
            <a:fillRect/>
          </a:stretch>
        </p:blipFill>
        <p:spPr>
          <a:xfrm>
            <a:off x="2938974" y="1123100"/>
            <a:ext cx="5941852" cy="33277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